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403" r:id="rId5"/>
    <p:sldId id="402" r:id="rId6"/>
    <p:sldId id="424" r:id="rId7"/>
    <p:sldId id="425" r:id="rId8"/>
    <p:sldId id="426" r:id="rId9"/>
    <p:sldId id="427" r:id="rId10"/>
    <p:sldId id="428" r:id="rId11"/>
    <p:sldId id="471" r:id="rId12"/>
    <p:sldId id="472" r:id="rId13"/>
    <p:sldId id="473" r:id="rId14"/>
    <p:sldId id="429" r:id="rId15"/>
    <p:sldId id="430" r:id="rId16"/>
    <p:sldId id="431" r:id="rId17"/>
    <p:sldId id="475" r:id="rId18"/>
    <p:sldId id="476" r:id="rId19"/>
    <p:sldId id="481" r:id="rId20"/>
    <p:sldId id="436" r:id="rId21"/>
    <p:sldId id="480" r:id="rId22"/>
    <p:sldId id="477" r:id="rId23"/>
    <p:sldId id="482" r:id="rId24"/>
    <p:sldId id="479" r:id="rId25"/>
    <p:sldId id="437" r:id="rId26"/>
    <p:sldId id="466" r:id="rId27"/>
    <p:sldId id="467" r:id="rId28"/>
    <p:sldId id="457" r:id="rId29"/>
    <p:sldId id="458" r:id="rId30"/>
    <p:sldId id="459" r:id="rId31"/>
    <p:sldId id="460" r:id="rId32"/>
    <p:sldId id="461" r:id="rId33"/>
    <p:sldId id="462" r:id="rId34"/>
    <p:sldId id="463" r:id="rId35"/>
    <p:sldId id="464" r:id="rId36"/>
    <p:sldId id="468" r:id="rId37"/>
    <p:sldId id="441" r:id="rId38"/>
    <p:sldId id="474" r:id="rId39"/>
    <p:sldId id="275" r:id="rId4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B95"/>
    <a:srgbClr val="B0D10E"/>
    <a:srgbClr val="9BD4F0"/>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97455" autoAdjust="0"/>
  </p:normalViewPr>
  <p:slideViewPr>
    <p:cSldViewPr snapToGrid="0">
      <p:cViewPr varScale="1">
        <p:scale>
          <a:sx n="61" d="100"/>
          <a:sy n="61" d="100"/>
        </p:scale>
        <p:origin x="58" y="211"/>
      </p:cViewPr>
      <p:guideLst>
        <p:guide orient="horz" pos="2092"/>
        <p:guide pos="3840"/>
      </p:guideLst>
    </p:cSldViewPr>
  </p:slideViewPr>
  <p:outlineViewPr>
    <p:cViewPr>
      <p:scale>
        <a:sx n="33" d="100"/>
        <a:sy n="33" d="100"/>
      </p:scale>
      <p:origin x="0" y="563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34291B45-FF2D-43A0-BF07-572199C89175}" type="presOf" srcId="{B76B9A87-9891-4B7F-BC56-8A96306E5E07}" destId="{40B6793A-09F1-4EB9-AA1E-859CE3E1A9C9}" srcOrd="0" destOrd="2"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forms)</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1">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1"/>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1">
        <dgm:presLayoutVars>
          <dgm:bulletEnabled val="1"/>
        </dgm:presLayoutVars>
      </dgm:prSet>
      <dgm:spPr>
        <a:prstGeom prst="rect">
          <a:avLst/>
        </a:prstGeom>
      </dgm:spPr>
    </dgm:pt>
  </dgm:ptLst>
  <dgm:cxnLst>
    <dgm:cxn modelId="{656C5162-66CD-471A-A1B1-C1055E951B29}" type="presOf" srcId="{A8A3B8B3-FE93-49DF-9179-F68675E06908}" destId="{C0EBEF00-DA8D-4375-97C2-CDEEA7479D7D}" srcOrd="0" destOrd="0"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2BC52ABA-40F9-45CE-ADBE-D1CA5B042BC4}" srcId="{907C14BB-60AC-4B8D-A077-2D1195426255}" destId="{AEC7EC06-7BF3-4537-948F-4D4CE7CB2AB3}" srcOrd="0" destOrd="0" parTransId="{0B2024D2-4222-416E-9D0D-AA5816C0FBDD}" sibTransId="{EC27E738-6668-4795-97FB-06D37D48F0AC}"/>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0" presStyleCnt="1">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0" presStyleCnt="1"/>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0" presStyleCnt="1">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A782F860-31CF-470E-94AD-2CE11280E73D}" type="presOf" srcId="{C16D9694-C2DF-4BE0-8838-228CCC12ACF7}" destId="{40B6793A-09F1-4EB9-AA1E-859CE3E1A9C9}" srcOrd="0" destOrd="0" presId="urn:diagrams.loki3.com/BracketList+Icon#1"/>
    <dgm:cxn modelId="{34291B45-FF2D-43A0-BF07-572199C89175}" type="presOf" srcId="{B76B9A87-9891-4B7F-BC56-8A96306E5E07}" destId="{40B6793A-09F1-4EB9-AA1E-859CE3E1A9C9}" srcOrd="0" destOrd="2"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0"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2E861359-01FE-44A9-82F7-383F65116F26}" type="presParOf" srcId="{B7C0AF9F-7B47-4D07-A5CB-C68BB5DE044F}" destId="{9FB32E4C-8E34-4963-9434-7081BBFAC456}" srcOrd="0"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334045"/>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forms)</a:t>
          </a:r>
          <a:endParaRPr lang="pt-PT" sz="1800" kern="1200" dirty="0">
            <a:solidFill>
              <a:srgbClr val="3F3F3F">
                <a:hueOff val="0"/>
                <a:satOff val="0"/>
                <a:lumOff val="0"/>
                <a:alphaOff val="0"/>
              </a:srgbClr>
            </a:solidFill>
            <a:latin typeface="Arial"/>
            <a:ea typeface="+mn-ea"/>
            <a:cs typeface="+mn-cs"/>
          </a:endParaRPr>
        </a:p>
      </dsp:txBody>
      <dsp:txXfrm>
        <a:off x="0" y="334045"/>
        <a:ext cx="2133600" cy="1287000"/>
      </dsp:txXfrm>
    </dsp:sp>
    <dsp:sp modelId="{CEF07872-0229-408D-88CB-ADEA4FBEDD83}">
      <dsp:nvSpPr>
        <dsp:cNvPr id="0" name=""/>
        <dsp:cNvSpPr/>
      </dsp:nvSpPr>
      <dsp:spPr>
        <a:xfrm>
          <a:off x="2133599" y="334045"/>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334045"/>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334045"/>
        <a:ext cx="5803392" cy="1287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25E80-085D-4764-8271-009327B9C06E}">
      <dsp:nvSpPr>
        <dsp:cNvPr id="0" name=""/>
        <dsp:cNvSpPr/>
      </dsp:nvSpPr>
      <dsp:spPr>
        <a:xfrm>
          <a:off x="0" y="303888"/>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303888"/>
        <a:ext cx="2133600" cy="1327218"/>
      </dsp:txXfrm>
    </dsp:sp>
    <dsp:sp modelId="{29D9EFE2-1F8C-46DE-8B80-9D5DE7EDBEBA}">
      <dsp:nvSpPr>
        <dsp:cNvPr id="0" name=""/>
        <dsp:cNvSpPr/>
      </dsp:nvSpPr>
      <dsp:spPr>
        <a:xfrm>
          <a:off x="2133599" y="96510"/>
          <a:ext cx="426720" cy="1741974"/>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96510"/>
          <a:ext cx="5803392" cy="1741974"/>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96510"/>
        <a:ext cx="5803392" cy="1741974"/>
      </dsp:txXfrm>
    </dsp:sp>
  </dsp:spTree>
</dsp:drawing>
</file>

<file path=ppt/diagrams/layout1.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29/01/2024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29/01/2024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Hand out </a:t>
            </a:r>
            <a:r>
              <a:rPr lang="de-DE" dirty="0" err="1"/>
              <a:t>the</a:t>
            </a:r>
            <a:r>
              <a:rPr lang="de-DE" dirty="0"/>
              <a:t> </a:t>
            </a:r>
            <a:r>
              <a:rPr lang="de-DE" dirty="0" err="1"/>
              <a:t>evaluation</a:t>
            </a:r>
            <a:r>
              <a:rPr lang="de-DE" dirty="0"/>
              <a:t> </a:t>
            </a:r>
            <a:r>
              <a:rPr lang="de-DE" dirty="0" err="1"/>
              <a:t>text</a:t>
            </a:r>
            <a:r>
              <a:rPr lang="de-DE" dirty="0"/>
              <a:t> in </a:t>
            </a:r>
            <a:r>
              <a:rPr lang="de-DE" dirty="0" err="1"/>
              <a:t>paper</a:t>
            </a:r>
            <a:r>
              <a:rPr lang="de-DE" dirty="0"/>
              <a:t> </a:t>
            </a:r>
            <a:r>
              <a:rPr lang="de-DE" dirty="0" err="1"/>
              <a:t>copy</a:t>
            </a:r>
            <a:r>
              <a:rPr lang="de-DE" dirty="0"/>
              <a:t>. PWC </a:t>
            </a:r>
            <a:r>
              <a:rPr lang="de-DE" dirty="0" err="1"/>
              <a:t>participants</a:t>
            </a:r>
            <a:r>
              <a:rPr lang="de-DE" dirty="0"/>
              <a:t> </a:t>
            </a:r>
            <a:r>
              <a:rPr lang="de-DE" dirty="0" err="1"/>
              <a:t>read</a:t>
            </a:r>
            <a:r>
              <a:rPr lang="de-DE" dirty="0"/>
              <a:t> </a:t>
            </a:r>
            <a:r>
              <a:rPr lang="de-DE" dirty="0" err="1"/>
              <a:t>the</a:t>
            </a:r>
            <a:r>
              <a:rPr lang="de-DE" dirty="0"/>
              <a:t> </a:t>
            </a:r>
            <a:r>
              <a:rPr lang="de-DE" dirty="0" err="1"/>
              <a:t>evaluation</a:t>
            </a:r>
            <a:r>
              <a:rPr lang="de-DE" dirty="0"/>
              <a:t>, </a:t>
            </a:r>
            <a:r>
              <a:rPr lang="de-DE" dirty="0" err="1"/>
              <a:t>discuss</a:t>
            </a:r>
            <a:r>
              <a:rPr lang="de-DE" dirty="0"/>
              <a:t> in </a:t>
            </a:r>
            <a:r>
              <a:rPr lang="de-DE" dirty="0" err="1"/>
              <a:t>small</a:t>
            </a:r>
            <a:r>
              <a:rPr lang="de-DE" dirty="0"/>
              <a:t> </a:t>
            </a:r>
            <a:r>
              <a:rPr lang="de-DE" dirty="0" err="1"/>
              <a:t>group</a:t>
            </a:r>
            <a:r>
              <a:rPr lang="de-DE" dirty="0"/>
              <a:t>, </a:t>
            </a:r>
            <a:r>
              <a:rPr lang="de-DE" dirty="0" err="1"/>
              <a:t>and</a:t>
            </a:r>
            <a:r>
              <a:rPr lang="de-DE" dirty="0"/>
              <a:t> </a:t>
            </a:r>
            <a:r>
              <a:rPr lang="de-DE" dirty="0" err="1"/>
              <a:t>give</a:t>
            </a:r>
            <a:r>
              <a:rPr lang="de-DE" dirty="0"/>
              <a:t> score. </a:t>
            </a:r>
            <a:r>
              <a:rPr lang="de-DE" dirty="0" err="1"/>
              <a:t>Discuss</a:t>
            </a:r>
            <a:r>
              <a:rPr lang="de-DE" dirty="0"/>
              <a:t> </a:t>
            </a:r>
            <a:r>
              <a:rPr lang="de-DE" dirty="0" err="1"/>
              <a:t>and</a:t>
            </a:r>
            <a:r>
              <a:rPr lang="de-DE" dirty="0"/>
              <a:t> </a:t>
            </a:r>
            <a:r>
              <a:rPr lang="de-DE" dirty="0" err="1"/>
              <a:t>provide</a:t>
            </a:r>
            <a:r>
              <a:rPr lang="de-DE" dirty="0"/>
              <a:t> </a:t>
            </a:r>
            <a:r>
              <a:rPr lang="de-DE" dirty="0" err="1"/>
              <a:t>feedback</a:t>
            </a:r>
            <a:r>
              <a:rPr lang="de-DE" dirty="0"/>
              <a:t>.</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1282427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Proposal</a:t>
            </a:r>
            <a:r>
              <a:rPr lang="de-DE" dirty="0"/>
              <a:t> was not </a:t>
            </a:r>
            <a:r>
              <a:rPr lang="de-DE" dirty="0" err="1"/>
              <a:t>funded</a:t>
            </a:r>
            <a:r>
              <a:rPr lang="de-DE" dirty="0"/>
              <a:t>. First </a:t>
            </a:r>
            <a:r>
              <a:rPr lang="de-DE" dirty="0" err="1"/>
              <a:t>shortcoming</a:t>
            </a:r>
            <a:r>
              <a:rPr lang="de-DE" baseline="0" dirty="0"/>
              <a:t> </a:t>
            </a:r>
            <a:r>
              <a:rPr lang="de-DE" baseline="0" dirty="0" err="1"/>
              <a:t>seems</a:t>
            </a:r>
            <a:r>
              <a:rPr lang="de-DE" baseline="0" dirty="0"/>
              <a:t> a </a:t>
            </a:r>
            <a:r>
              <a:rPr lang="de-DE" baseline="0" dirty="0" err="1"/>
              <a:t>bit</a:t>
            </a:r>
            <a:r>
              <a:rPr lang="de-DE" baseline="0" dirty="0"/>
              <a:t> </a:t>
            </a:r>
            <a:r>
              <a:rPr lang="de-DE" baseline="0" dirty="0" err="1"/>
              <a:t>bureaucratic</a:t>
            </a:r>
            <a:r>
              <a:rPr lang="de-DE" baseline="0" dirty="0"/>
              <a:t> </a:t>
            </a:r>
            <a:r>
              <a:rPr lang="de-DE" baseline="0" dirty="0" err="1"/>
              <a:t>assessment</a:t>
            </a:r>
            <a:r>
              <a:rPr lang="de-DE" baseline="0" dirty="0"/>
              <a:t>; </a:t>
            </a:r>
            <a:r>
              <a:rPr lang="de-DE" baseline="0" dirty="0" err="1"/>
              <a:t>website</a:t>
            </a:r>
            <a:r>
              <a:rPr lang="de-DE" baseline="0" dirty="0"/>
              <a:t> in M4 </a:t>
            </a:r>
            <a:r>
              <a:rPr lang="de-DE" baseline="0" dirty="0" err="1"/>
              <a:t>is</a:t>
            </a:r>
            <a:r>
              <a:rPr lang="de-DE" baseline="0" dirty="0"/>
              <a:t> not </a:t>
            </a:r>
            <a:r>
              <a:rPr lang="de-DE" baseline="0" dirty="0" err="1"/>
              <a:t>unusual</a:t>
            </a:r>
            <a:r>
              <a:rPr lang="de-DE" baseline="0" dirty="0"/>
              <a:t>. Third </a:t>
            </a:r>
            <a:r>
              <a:rPr lang="de-DE" baseline="0" dirty="0" err="1"/>
              <a:t>shortcoming</a:t>
            </a:r>
            <a:r>
              <a:rPr lang="de-DE" baseline="0" dirty="0"/>
              <a:t> </a:t>
            </a:r>
            <a:r>
              <a:rPr lang="de-DE" baseline="0" dirty="0" err="1"/>
              <a:t>is</a:t>
            </a:r>
            <a:r>
              <a:rPr lang="de-DE" baseline="0" dirty="0"/>
              <a:t> a </a:t>
            </a:r>
            <a:r>
              <a:rPr lang="de-DE" baseline="0" dirty="0" err="1"/>
              <a:t>pity</a:t>
            </a:r>
            <a:r>
              <a:rPr lang="de-DE" baseline="0" dirty="0"/>
              <a:t> </a:t>
            </a:r>
            <a:r>
              <a:rPr lang="de-DE" baseline="0" dirty="0" err="1"/>
              <a:t>that</a:t>
            </a:r>
            <a:r>
              <a:rPr lang="de-DE" baseline="0" dirty="0"/>
              <a:t> </a:t>
            </a:r>
            <a:r>
              <a:rPr lang="de-DE" baseline="0" dirty="0" err="1"/>
              <a:t>proposers</a:t>
            </a:r>
            <a:r>
              <a:rPr lang="de-DE" baseline="0" dirty="0"/>
              <a:t> </a:t>
            </a:r>
            <a:r>
              <a:rPr lang="de-DE" baseline="0" dirty="0" err="1"/>
              <a:t>have</a:t>
            </a:r>
            <a:r>
              <a:rPr lang="de-DE" baseline="0" dirty="0"/>
              <a:t> </a:t>
            </a:r>
            <a:r>
              <a:rPr lang="de-DE" baseline="0" dirty="0" err="1"/>
              <a:t>forgotten</a:t>
            </a:r>
            <a:r>
              <a:rPr lang="de-DE" baseline="0" dirty="0"/>
              <a:t> </a:t>
            </a:r>
            <a:r>
              <a:rPr lang="de-DE" baseline="0" dirty="0" err="1"/>
              <a:t>it</a:t>
            </a:r>
            <a:r>
              <a:rPr lang="de-DE" baseline="0" dirty="0"/>
              <a:t>; </a:t>
            </a:r>
            <a:r>
              <a:rPr lang="de-DE" baseline="0" dirty="0" err="1"/>
              <a:t>don‘t</a:t>
            </a:r>
            <a:r>
              <a:rPr lang="de-DE" baseline="0" dirty="0"/>
              <a:t> </a:t>
            </a:r>
            <a:r>
              <a:rPr lang="de-DE" baseline="0" dirty="0" err="1"/>
              <a:t>forget</a:t>
            </a:r>
            <a:r>
              <a:rPr lang="de-DE" baseline="0" dirty="0"/>
              <a:t> </a:t>
            </a:r>
            <a:r>
              <a:rPr lang="de-DE" baseline="0" dirty="0" err="1"/>
              <a:t>these</a:t>
            </a:r>
            <a:r>
              <a:rPr lang="de-DE" baseline="0" dirty="0"/>
              <a:t> </a:t>
            </a:r>
            <a:r>
              <a:rPr lang="de-DE" baseline="0" dirty="0" err="1"/>
              <a:t>budget</a:t>
            </a:r>
            <a:r>
              <a:rPr lang="de-DE" baseline="0" dirty="0"/>
              <a:t> </a:t>
            </a:r>
            <a:r>
              <a:rPr lang="de-DE" baseline="0" dirty="0" err="1"/>
              <a:t>justifications</a:t>
            </a:r>
            <a:r>
              <a:rPr lang="de-DE" baseline="0" dirty="0"/>
              <a:t> </a:t>
            </a:r>
            <a:r>
              <a:rPr lang="de-DE" baseline="0" dirty="0" err="1"/>
              <a:t>if</a:t>
            </a:r>
            <a:r>
              <a:rPr lang="de-DE" baseline="0" dirty="0"/>
              <a:t> </a:t>
            </a:r>
            <a:r>
              <a:rPr lang="de-DE" baseline="0" dirty="0" err="1"/>
              <a:t>they</a:t>
            </a:r>
            <a:r>
              <a:rPr lang="de-DE" baseline="0" dirty="0"/>
              <a:t> </a:t>
            </a:r>
            <a:r>
              <a:rPr lang="de-DE" baseline="0" dirty="0" err="1"/>
              <a:t>are</a:t>
            </a:r>
            <a:r>
              <a:rPr lang="de-DE" baseline="0" dirty="0"/>
              <a:t> </a:t>
            </a:r>
            <a:r>
              <a:rPr lang="de-DE" baseline="0" dirty="0" err="1"/>
              <a:t>required</a:t>
            </a:r>
            <a:r>
              <a:rPr lang="de-DE" baseline="0" dirty="0"/>
              <a:t>.</a:t>
            </a:r>
          </a:p>
        </p:txBody>
      </p:sp>
      <p:sp>
        <p:nvSpPr>
          <p:cNvPr id="4" name="Foliennummernplatzhalter 3"/>
          <p:cNvSpPr>
            <a:spLocks noGrp="1"/>
          </p:cNvSpPr>
          <p:nvPr>
            <p:ph type="sldNum" sz="quarter" idx="10"/>
          </p:nvPr>
        </p:nvSpPr>
        <p:spPr/>
        <p:txBody>
          <a:bodyPr/>
          <a:lstStyle/>
          <a:p>
            <a:fld id="{59CF2995-AB43-4B7C-B8CD-9DC7C3692A9C}" type="slidenum">
              <a:rPr lang="en-GB" smtClean="0"/>
              <a:t>21</a:t>
            </a:fld>
            <a:endParaRPr lang="en-GB"/>
          </a:p>
        </p:txBody>
      </p:sp>
    </p:spTree>
    <p:extLst>
      <p:ext uri="{BB962C8B-B14F-4D97-AF65-F5344CB8AC3E}">
        <p14:creationId xmlns:p14="http://schemas.microsoft.com/office/powerpoint/2010/main" val="3876752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4291614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Link</a:t>
            </a:r>
            <a:r>
              <a:rPr lang="de-AT" baseline="0" dirty="0"/>
              <a:t> </a:t>
            </a:r>
            <a:r>
              <a:rPr lang="de-AT" baseline="0" dirty="0" err="1"/>
              <a:t>to</a:t>
            </a:r>
            <a:r>
              <a:rPr lang="de-AT" baseline="0" dirty="0"/>
              <a:t> </a:t>
            </a:r>
            <a:r>
              <a:rPr lang="de-AT" baseline="0" dirty="0" err="1"/>
              <a:t>standard</a:t>
            </a:r>
            <a:r>
              <a:rPr lang="de-AT" baseline="0" dirty="0"/>
              <a:t> </a:t>
            </a:r>
            <a:r>
              <a:rPr lang="de-AT" baseline="0" dirty="0" err="1"/>
              <a:t>application</a:t>
            </a:r>
            <a:r>
              <a:rPr lang="de-AT" baseline="0" dirty="0"/>
              <a:t> form </a:t>
            </a:r>
            <a:r>
              <a:rPr lang="de-AT" baseline="0" dirty="0" err="1"/>
              <a:t>included</a:t>
            </a:r>
            <a:r>
              <a:rPr lang="de-AT" baseline="0" dirty="0"/>
              <a:t>: </a:t>
            </a:r>
            <a:r>
              <a:rPr lang="de-AT" baseline="0" dirty="0" err="1"/>
              <a:t>possibly</a:t>
            </a:r>
            <a:r>
              <a:rPr lang="de-AT" baseline="0" dirty="0"/>
              <a:t> </a:t>
            </a:r>
            <a:r>
              <a:rPr lang="de-AT" baseline="0" dirty="0" err="1"/>
              <a:t>copy</a:t>
            </a:r>
            <a:r>
              <a:rPr lang="de-AT" baseline="0" dirty="0"/>
              <a:t> in </a:t>
            </a:r>
            <a:r>
              <a:rPr lang="de-AT" baseline="0" dirty="0" err="1"/>
              <a:t>chat</a:t>
            </a:r>
            <a:r>
              <a:rPr lang="de-AT" baseline="0" dirty="0"/>
              <a:t>, so </a:t>
            </a:r>
            <a:r>
              <a:rPr lang="de-AT" baseline="0" dirty="0" err="1"/>
              <a:t>that</a:t>
            </a:r>
            <a:r>
              <a:rPr lang="de-AT" baseline="0" dirty="0"/>
              <a:t> all </a:t>
            </a:r>
            <a:r>
              <a:rPr lang="de-AT" baseline="0" dirty="0" err="1"/>
              <a:t>participants</a:t>
            </a:r>
            <a:r>
              <a:rPr lang="de-AT" baseline="0" dirty="0"/>
              <a:t> </a:t>
            </a:r>
            <a:r>
              <a:rPr lang="de-AT" baseline="0" dirty="0" err="1"/>
              <a:t>can</a:t>
            </a:r>
            <a:r>
              <a:rPr lang="de-AT" baseline="0" dirty="0"/>
              <a:t> </a:t>
            </a:r>
            <a:r>
              <a:rPr lang="de-AT" baseline="0" dirty="0" err="1"/>
              <a:t>download</a:t>
            </a:r>
            <a:r>
              <a:rPr lang="de-AT" baseline="0" dirty="0"/>
              <a:t> </a:t>
            </a:r>
            <a:r>
              <a:rPr lang="de-AT" baseline="0" dirty="0" err="1"/>
              <a:t>it</a:t>
            </a:r>
            <a:r>
              <a:rPr lang="de-AT" baseline="0" dirty="0"/>
              <a:t> </a:t>
            </a:r>
            <a:r>
              <a:rPr lang="de-AT" baseline="0" dirty="0" err="1"/>
              <a:t>immediately</a:t>
            </a:r>
            <a:r>
              <a:rPr lang="de-AT" baseline="0" dirty="0"/>
              <a:t> </a:t>
            </a:r>
            <a:r>
              <a:rPr lang="de-AT" baseline="0" dirty="0" err="1"/>
              <a:t>during</a:t>
            </a:r>
            <a:r>
              <a:rPr lang="de-AT" baseline="0" dirty="0"/>
              <a:t> </a:t>
            </a:r>
            <a:r>
              <a:rPr lang="de-AT" baseline="0" dirty="0" err="1"/>
              <a:t>the</a:t>
            </a:r>
            <a:r>
              <a:rPr lang="de-AT" baseline="0" dirty="0"/>
              <a:t> PWC.</a:t>
            </a:r>
            <a:endParaRPr lang="de-AT" dirty="0"/>
          </a:p>
        </p:txBody>
      </p:sp>
      <p:sp>
        <p:nvSpPr>
          <p:cNvPr id="4" name="Foliennummernplatzhalter 3"/>
          <p:cNvSpPr>
            <a:spLocks noGrp="1"/>
          </p:cNvSpPr>
          <p:nvPr>
            <p:ph type="sldNum" sz="quarter" idx="10"/>
          </p:nvPr>
        </p:nvSpPr>
        <p:spPr/>
        <p:txBody>
          <a:bodyPr/>
          <a:lstStyle/>
          <a:p>
            <a:fld id="{59CF2995-AB43-4B7C-B8CD-9DC7C3692A9C}" type="slidenum">
              <a:rPr lang="en-GB" smtClean="0"/>
              <a:t>23</a:t>
            </a:fld>
            <a:endParaRPr lang="en-GB"/>
          </a:p>
        </p:txBody>
      </p:sp>
    </p:spTree>
    <p:extLst>
      <p:ext uri="{BB962C8B-B14F-4D97-AF65-F5344CB8AC3E}">
        <p14:creationId xmlns:p14="http://schemas.microsoft.com/office/powerpoint/2010/main" val="2347618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10"/>
          </p:nvPr>
        </p:nvSpPr>
        <p:spPr/>
        <p:txBody>
          <a:bodyPr/>
          <a:lstStyle/>
          <a:p>
            <a:fld id="{59CF2995-AB43-4B7C-B8CD-9DC7C3692A9C}" type="slidenum">
              <a:rPr lang="en-GB" smtClean="0"/>
              <a:t>35</a:t>
            </a:fld>
            <a:endParaRPr lang="en-GB"/>
          </a:p>
        </p:txBody>
      </p:sp>
    </p:spTree>
    <p:extLst>
      <p:ext uri="{BB962C8B-B14F-4D97-AF65-F5344CB8AC3E}">
        <p14:creationId xmlns:p14="http://schemas.microsoft.com/office/powerpoint/2010/main" val="3206306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06695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t>Comment </a:t>
            </a:r>
            <a:r>
              <a:rPr lang="de-DE" sz="1200" dirty="0" err="1"/>
              <a:t>for</a:t>
            </a:r>
            <a:r>
              <a:rPr lang="de-DE" sz="1200" dirty="0"/>
              <a:t> Trainer on </a:t>
            </a:r>
            <a:r>
              <a:rPr lang="de-DE" sz="1200" dirty="0" err="1"/>
              <a:t>process</a:t>
            </a:r>
            <a:r>
              <a:rPr lang="de-DE" sz="1200" dirty="0"/>
              <a:t>:</a:t>
            </a:r>
          </a:p>
          <a:p>
            <a:r>
              <a:rPr lang="de-DE" sz="1200" dirty="0"/>
              <a:t>1)</a:t>
            </a:r>
            <a:r>
              <a:rPr lang="de-DE" sz="1200" baseline="0" dirty="0"/>
              <a:t> </a:t>
            </a:r>
            <a:r>
              <a:rPr lang="de-DE" sz="1200" baseline="0" dirty="0" err="1"/>
              <a:t>E</a:t>
            </a:r>
            <a:r>
              <a:rPr lang="de-DE" sz="1200" dirty="0" err="1"/>
              <a:t>ligible</a:t>
            </a:r>
            <a:r>
              <a:rPr lang="de-DE" sz="1200" dirty="0"/>
              <a:t> </a:t>
            </a:r>
            <a:r>
              <a:rPr lang="de-DE" sz="1200" dirty="0" err="1"/>
              <a:t>to</a:t>
            </a:r>
            <a:r>
              <a:rPr lang="de-DE" sz="1200" dirty="0"/>
              <a:t> </a:t>
            </a:r>
            <a:r>
              <a:rPr lang="de-DE" sz="1200" dirty="0" err="1"/>
              <a:t>undergo</a:t>
            </a:r>
            <a:r>
              <a:rPr lang="de-DE" sz="1200" dirty="0"/>
              <a:t> </a:t>
            </a:r>
            <a:r>
              <a:rPr lang="de-DE" sz="1200" dirty="0" err="1"/>
              <a:t>the</a:t>
            </a:r>
            <a:r>
              <a:rPr lang="de-DE" sz="1200" dirty="0"/>
              <a:t> </a:t>
            </a:r>
            <a:r>
              <a:rPr lang="de-DE" sz="1200" dirty="0" err="1"/>
              <a:t>evalutation</a:t>
            </a:r>
            <a:endParaRPr lang="de-DE" sz="1200" dirty="0"/>
          </a:p>
          <a:p>
            <a:r>
              <a:rPr lang="de-DE" sz="1200" dirty="0"/>
              <a:t>2) The </a:t>
            </a:r>
            <a:r>
              <a:rPr lang="de-DE" sz="1200" dirty="0" err="1"/>
              <a:t>evaluation</a:t>
            </a:r>
            <a:r>
              <a:rPr lang="de-DE" sz="1200" dirty="0"/>
              <a:t> </a:t>
            </a:r>
            <a:r>
              <a:rPr lang="de-DE" sz="1200" dirty="0" err="1"/>
              <a:t>process</a:t>
            </a:r>
            <a:r>
              <a:rPr lang="de-DE" sz="1200" dirty="0"/>
              <a:t> </a:t>
            </a:r>
            <a:r>
              <a:rPr lang="de-DE" sz="1200" dirty="0" err="1"/>
              <a:t>has</a:t>
            </a:r>
            <a:r>
              <a:rPr lang="de-DE" sz="1200" dirty="0"/>
              <a:t> </a:t>
            </a:r>
            <a:r>
              <a:rPr lang="de-DE" sz="1200" dirty="0" err="1"/>
              <a:t>three</a:t>
            </a:r>
            <a:r>
              <a:rPr lang="de-DE" sz="1200" dirty="0"/>
              <a:t> </a:t>
            </a:r>
            <a:r>
              <a:rPr lang="de-DE" sz="1200" dirty="0" err="1"/>
              <a:t>phases</a:t>
            </a:r>
            <a:endParaRPr lang="de-DE" sz="1200" dirty="0"/>
          </a:p>
          <a:p>
            <a:r>
              <a:rPr lang="de-DE" sz="1200" b="1" dirty="0"/>
              <a:t>Phase 1 </a:t>
            </a:r>
            <a:r>
              <a:rPr lang="de-DE" sz="1200" dirty="0"/>
              <a:t>– Individual </a:t>
            </a:r>
            <a:r>
              <a:rPr lang="de-DE" sz="1200" dirty="0" err="1"/>
              <a:t>evaluation</a:t>
            </a:r>
            <a:r>
              <a:rPr lang="de-DE" sz="1200" dirty="0"/>
              <a:t>:</a:t>
            </a:r>
            <a:r>
              <a:rPr lang="de-DE" sz="1200" baseline="0" dirty="0"/>
              <a:t> </a:t>
            </a:r>
            <a:r>
              <a:rPr lang="de-DE" sz="1200" dirty="0" err="1"/>
              <a:t>Experts</a:t>
            </a:r>
            <a:r>
              <a:rPr lang="de-DE" sz="1200" dirty="0"/>
              <a:t> </a:t>
            </a:r>
            <a:r>
              <a:rPr lang="de-DE" sz="1200" dirty="0" err="1"/>
              <a:t>evaluate</a:t>
            </a:r>
            <a:r>
              <a:rPr lang="de-DE" sz="1200" dirty="0"/>
              <a:t> </a:t>
            </a:r>
            <a:r>
              <a:rPr lang="de-DE" sz="1200" dirty="0" err="1"/>
              <a:t>proposals</a:t>
            </a:r>
            <a:r>
              <a:rPr lang="de-DE" sz="1200" dirty="0"/>
              <a:t> </a:t>
            </a:r>
            <a:r>
              <a:rPr lang="de-DE" sz="1200" dirty="0" err="1"/>
              <a:t>individually</a:t>
            </a:r>
            <a:r>
              <a:rPr lang="de-DE" sz="1200" dirty="0"/>
              <a:t>, </a:t>
            </a:r>
            <a:r>
              <a:rPr lang="de-DE" sz="1200" dirty="0" err="1"/>
              <a:t>giving</a:t>
            </a:r>
            <a:r>
              <a:rPr lang="de-DE" sz="1200" dirty="0"/>
              <a:t> a score </a:t>
            </a:r>
            <a:r>
              <a:rPr lang="de-DE" sz="1200" dirty="0" err="1"/>
              <a:t>for</a:t>
            </a:r>
            <a:r>
              <a:rPr lang="de-DE" sz="1200" dirty="0"/>
              <a:t> </a:t>
            </a:r>
            <a:r>
              <a:rPr lang="de-DE" sz="1200" dirty="0" err="1"/>
              <a:t>each</a:t>
            </a:r>
            <a:r>
              <a:rPr lang="de-DE" sz="1200" dirty="0"/>
              <a:t> </a:t>
            </a:r>
            <a:r>
              <a:rPr lang="de-DE" sz="1200" dirty="0" err="1"/>
              <a:t>evaluation</a:t>
            </a:r>
            <a:r>
              <a:rPr lang="de-DE" sz="1200" dirty="0"/>
              <a:t> </a:t>
            </a:r>
            <a:r>
              <a:rPr lang="de-DE" sz="1200" dirty="0" err="1"/>
              <a:t>criteria</a:t>
            </a:r>
            <a:r>
              <a:rPr lang="de-DE" sz="1200" dirty="0"/>
              <a:t> </a:t>
            </a:r>
            <a:r>
              <a:rPr lang="de-DE" sz="1200" dirty="0" err="1"/>
              <a:t>with</a:t>
            </a:r>
            <a:r>
              <a:rPr lang="de-DE" sz="1200" dirty="0"/>
              <a:t> </a:t>
            </a:r>
            <a:r>
              <a:rPr lang="de-DE" sz="1200" dirty="0" err="1"/>
              <a:t>explanatory</a:t>
            </a:r>
            <a:r>
              <a:rPr lang="de-DE" sz="1200" dirty="0"/>
              <a:t> </a:t>
            </a:r>
            <a:r>
              <a:rPr lang="de-DE" sz="1200" dirty="0" err="1"/>
              <a:t>comments</a:t>
            </a:r>
            <a:r>
              <a:rPr lang="de-DE" sz="1200" dirty="0"/>
              <a:t> (</a:t>
            </a:r>
            <a:r>
              <a:rPr lang="de-DE" sz="1200" dirty="0" err="1"/>
              <a:t>each</a:t>
            </a:r>
            <a:r>
              <a:rPr lang="de-DE" sz="1200" dirty="0"/>
              <a:t> </a:t>
            </a:r>
            <a:r>
              <a:rPr lang="de-DE" sz="1200" dirty="0" err="1"/>
              <a:t>full</a:t>
            </a:r>
            <a:r>
              <a:rPr lang="de-DE" sz="1200" dirty="0"/>
              <a:t> </a:t>
            </a:r>
            <a:r>
              <a:rPr lang="de-DE" sz="1200" dirty="0" err="1"/>
              <a:t>proposal</a:t>
            </a:r>
            <a:r>
              <a:rPr lang="de-DE" sz="1200" dirty="0"/>
              <a:t> </a:t>
            </a:r>
            <a:r>
              <a:rPr lang="de-DE" sz="1200" dirty="0" err="1"/>
              <a:t>is</a:t>
            </a:r>
            <a:r>
              <a:rPr lang="de-DE" sz="1200" dirty="0"/>
              <a:t> </a:t>
            </a:r>
            <a:r>
              <a:rPr lang="de-DE" sz="1200" dirty="0" err="1"/>
              <a:t>evaluated</a:t>
            </a:r>
            <a:r>
              <a:rPr lang="de-DE" sz="1200" dirty="0"/>
              <a:t> </a:t>
            </a:r>
            <a:r>
              <a:rPr lang="de-DE" sz="1200" dirty="0" err="1"/>
              <a:t>by</a:t>
            </a:r>
            <a:r>
              <a:rPr lang="de-DE" sz="1200" dirty="0"/>
              <a:t> at least </a:t>
            </a:r>
            <a:r>
              <a:rPr lang="de-DE" sz="1200" dirty="0" err="1"/>
              <a:t>three</a:t>
            </a:r>
            <a:r>
              <a:rPr lang="de-DE" sz="1200" dirty="0"/>
              <a:t> </a:t>
            </a:r>
            <a:r>
              <a:rPr lang="de-DE" sz="1200" dirty="0" err="1"/>
              <a:t>experts</a:t>
            </a:r>
            <a:r>
              <a:rPr lang="de-DE" sz="1200" dirty="0"/>
              <a:t>)</a:t>
            </a:r>
          </a:p>
          <a:p>
            <a:r>
              <a:rPr lang="de-DE" sz="1200" b="1" dirty="0"/>
              <a:t>Phase 2 </a:t>
            </a:r>
            <a:r>
              <a:rPr lang="de-DE" sz="1200" dirty="0"/>
              <a:t>– Consensus </a:t>
            </a:r>
            <a:r>
              <a:rPr lang="de-DE" sz="1200" dirty="0" err="1"/>
              <a:t>group</a:t>
            </a:r>
            <a:r>
              <a:rPr lang="de-DE" sz="1200" dirty="0"/>
              <a:t>:</a:t>
            </a:r>
            <a:r>
              <a:rPr lang="de-DE" sz="1200" baseline="0" dirty="0"/>
              <a:t> </a:t>
            </a:r>
            <a:r>
              <a:rPr lang="de-DE" sz="1200" dirty="0"/>
              <a:t>All </a:t>
            </a:r>
            <a:r>
              <a:rPr lang="de-DE" sz="1200" dirty="0" err="1"/>
              <a:t>experts</a:t>
            </a:r>
            <a:r>
              <a:rPr lang="de-DE" sz="1200" dirty="0"/>
              <a:t> </a:t>
            </a:r>
            <a:r>
              <a:rPr lang="de-DE" sz="1200" dirty="0" err="1"/>
              <a:t>who</a:t>
            </a:r>
            <a:r>
              <a:rPr lang="de-DE" sz="1200" dirty="0"/>
              <a:t> </a:t>
            </a:r>
            <a:r>
              <a:rPr lang="de-DE" sz="1200" dirty="0" err="1"/>
              <a:t>have</a:t>
            </a:r>
            <a:r>
              <a:rPr lang="de-DE" sz="1200" dirty="0"/>
              <a:t> </a:t>
            </a:r>
            <a:r>
              <a:rPr lang="de-DE" sz="1200" dirty="0" err="1"/>
              <a:t>evaluated</a:t>
            </a:r>
            <a:r>
              <a:rPr lang="de-DE" sz="1200" dirty="0"/>
              <a:t> </a:t>
            </a:r>
            <a:r>
              <a:rPr lang="de-DE" sz="1200" dirty="0" err="1"/>
              <a:t>the</a:t>
            </a:r>
            <a:r>
              <a:rPr lang="de-DE" sz="1200" dirty="0"/>
              <a:t> same </a:t>
            </a:r>
            <a:r>
              <a:rPr lang="de-DE" sz="1200" dirty="0" err="1"/>
              <a:t>proposals</a:t>
            </a:r>
            <a:r>
              <a:rPr lang="de-DE" sz="1200" dirty="0"/>
              <a:t> </a:t>
            </a:r>
            <a:r>
              <a:rPr lang="de-DE" sz="1200" dirty="0" err="1"/>
              <a:t>meet</a:t>
            </a:r>
            <a:r>
              <a:rPr lang="de-DE" sz="1200" dirty="0"/>
              <a:t> in a </a:t>
            </a:r>
            <a:r>
              <a:rPr lang="de-DE" sz="1200" dirty="0" err="1"/>
              <a:t>consensus</a:t>
            </a:r>
            <a:r>
              <a:rPr lang="de-DE" sz="1200" dirty="0"/>
              <a:t> </a:t>
            </a:r>
            <a:r>
              <a:rPr lang="de-DE" sz="1200" dirty="0" err="1"/>
              <a:t>group</a:t>
            </a:r>
            <a:r>
              <a:rPr lang="de-DE" sz="1200" dirty="0"/>
              <a:t> </a:t>
            </a:r>
            <a:r>
              <a:rPr lang="de-DE" sz="1200" dirty="0" err="1"/>
              <a:t>to</a:t>
            </a:r>
            <a:r>
              <a:rPr lang="de-DE" sz="1200" dirty="0"/>
              <a:t> </a:t>
            </a:r>
            <a:r>
              <a:rPr lang="de-DE" sz="1200" dirty="0" err="1"/>
              <a:t>agree</a:t>
            </a:r>
            <a:r>
              <a:rPr lang="de-DE" sz="1200" dirty="0"/>
              <a:t> on a </a:t>
            </a:r>
            <a:r>
              <a:rPr lang="de-DE" sz="1200" dirty="0" err="1"/>
              <a:t>common</a:t>
            </a:r>
            <a:r>
              <a:rPr lang="de-DE" sz="1200" dirty="0"/>
              <a:t> </a:t>
            </a:r>
            <a:r>
              <a:rPr lang="de-DE" sz="1200" dirty="0" err="1"/>
              <a:t>position</a:t>
            </a:r>
            <a:r>
              <a:rPr lang="de-DE" sz="1200" dirty="0"/>
              <a:t>, </a:t>
            </a:r>
            <a:r>
              <a:rPr lang="de-DE" sz="1200" dirty="0" err="1"/>
              <a:t>including</a:t>
            </a:r>
            <a:r>
              <a:rPr lang="de-DE" sz="1200" dirty="0"/>
              <a:t> </a:t>
            </a:r>
            <a:r>
              <a:rPr lang="de-DE" sz="1200" dirty="0" err="1"/>
              <a:t>comments</a:t>
            </a:r>
            <a:r>
              <a:rPr lang="de-DE" sz="1200" dirty="0"/>
              <a:t> </a:t>
            </a:r>
            <a:r>
              <a:rPr lang="de-DE" sz="1200" dirty="0" err="1"/>
              <a:t>and</a:t>
            </a:r>
            <a:r>
              <a:rPr lang="de-DE" sz="1200" dirty="0"/>
              <a:t> </a:t>
            </a:r>
            <a:r>
              <a:rPr lang="de-DE" sz="1200" dirty="0" err="1"/>
              <a:t>scores</a:t>
            </a:r>
            <a:r>
              <a:rPr lang="de-DE" sz="1200" dirty="0"/>
              <a:t> (</a:t>
            </a:r>
            <a:r>
              <a:rPr lang="de-DE" sz="1200" dirty="0" err="1"/>
              <a:t>each</a:t>
            </a:r>
            <a:r>
              <a:rPr lang="de-DE" sz="1200" dirty="0"/>
              <a:t> </a:t>
            </a:r>
            <a:r>
              <a:rPr lang="de-DE" sz="1200" dirty="0" err="1"/>
              <a:t>consensus</a:t>
            </a:r>
            <a:r>
              <a:rPr lang="de-DE" sz="1200" dirty="0"/>
              <a:t> </a:t>
            </a:r>
            <a:r>
              <a:rPr lang="de-DE" sz="1200" dirty="0" err="1"/>
              <a:t>group</a:t>
            </a:r>
            <a:r>
              <a:rPr lang="de-DE" sz="1200" dirty="0"/>
              <a:t> </a:t>
            </a:r>
            <a:r>
              <a:rPr lang="de-DE" sz="1200" dirty="0" err="1"/>
              <a:t>is</a:t>
            </a:r>
            <a:r>
              <a:rPr lang="de-DE" sz="1200" dirty="0"/>
              <a:t> </a:t>
            </a:r>
            <a:r>
              <a:rPr lang="de-DE" sz="1200" dirty="0" err="1"/>
              <a:t>assisted</a:t>
            </a:r>
            <a:r>
              <a:rPr lang="de-DE" sz="1200" dirty="0"/>
              <a:t> </a:t>
            </a:r>
            <a:r>
              <a:rPr lang="de-DE" sz="1200" dirty="0" err="1"/>
              <a:t>by</a:t>
            </a:r>
            <a:r>
              <a:rPr lang="de-DE" sz="1200" dirty="0"/>
              <a:t> a </a:t>
            </a:r>
            <a:r>
              <a:rPr lang="de-DE" sz="1200" dirty="0" err="1"/>
              <a:t>moderator</a:t>
            </a:r>
            <a:r>
              <a:rPr lang="de-DE" sz="1200" dirty="0"/>
              <a:t> </a:t>
            </a:r>
            <a:r>
              <a:rPr lang="de-DE" sz="1200" dirty="0" err="1"/>
              <a:t>who</a:t>
            </a:r>
            <a:r>
              <a:rPr lang="de-DE" sz="1200" dirty="0"/>
              <a:t> </a:t>
            </a:r>
            <a:r>
              <a:rPr lang="de-DE" sz="1200" dirty="0" err="1"/>
              <a:t>is</a:t>
            </a:r>
            <a:r>
              <a:rPr lang="de-DE" sz="1200" dirty="0"/>
              <a:t> in </a:t>
            </a:r>
            <a:r>
              <a:rPr lang="de-DE" sz="1200" dirty="0" err="1"/>
              <a:t>general</a:t>
            </a:r>
            <a:r>
              <a:rPr lang="de-DE" sz="1200" dirty="0"/>
              <a:t> a </a:t>
            </a:r>
            <a:r>
              <a:rPr lang="de-DE" sz="1200" dirty="0" err="1"/>
              <a:t>Commission</a:t>
            </a:r>
            <a:r>
              <a:rPr lang="de-DE" sz="1200" dirty="0"/>
              <a:t> </a:t>
            </a:r>
            <a:r>
              <a:rPr lang="de-DE" sz="1200" dirty="0" err="1"/>
              <a:t>official</a:t>
            </a:r>
            <a:r>
              <a:rPr lang="de-DE" sz="1200" dirty="0"/>
              <a:t>)</a:t>
            </a:r>
          </a:p>
          <a:p>
            <a:r>
              <a:rPr lang="de-DE" sz="1200" b="1" dirty="0"/>
              <a:t>Phase 3 </a:t>
            </a:r>
            <a:r>
              <a:rPr lang="de-DE" sz="1200" dirty="0"/>
              <a:t>– Panel </a:t>
            </a:r>
            <a:r>
              <a:rPr lang="de-DE" sz="1200" dirty="0" err="1"/>
              <a:t>review</a:t>
            </a:r>
            <a:r>
              <a:rPr lang="de-DE" sz="1200" dirty="0"/>
              <a:t>:</a:t>
            </a:r>
            <a:r>
              <a:rPr lang="de-DE" sz="1200" baseline="0" dirty="0"/>
              <a:t> </a:t>
            </a:r>
            <a:r>
              <a:rPr lang="de-DE" sz="1200" dirty="0"/>
              <a:t>The </a:t>
            </a:r>
            <a:r>
              <a:rPr lang="de-DE" sz="1200" dirty="0" err="1"/>
              <a:t>panel</a:t>
            </a:r>
            <a:r>
              <a:rPr lang="de-DE" sz="1200" dirty="0"/>
              <a:t> </a:t>
            </a:r>
            <a:r>
              <a:rPr lang="de-DE" sz="1200" dirty="0" err="1"/>
              <a:t>recommends</a:t>
            </a:r>
            <a:r>
              <a:rPr lang="de-DE" sz="1200" dirty="0"/>
              <a:t> a </a:t>
            </a:r>
            <a:r>
              <a:rPr lang="de-DE" sz="1200" dirty="0" err="1"/>
              <a:t>priority</a:t>
            </a:r>
            <a:endParaRPr lang="de-DE" sz="1200" dirty="0"/>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1676437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174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Kopfzeilenplatzhalt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IncoNet EaP Winter School 2016</a:t>
            </a:r>
          </a:p>
        </p:txBody>
      </p:sp>
      <p:sp>
        <p:nvSpPr>
          <p:cNvPr id="5" name="Foliennummernplatzhalt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CFD268-14E0-7641-ACF4-75F8FF8FD1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For</a:t>
            </a:r>
            <a:r>
              <a:rPr lang="de-DE" dirty="0"/>
              <a:t> </a:t>
            </a:r>
            <a:r>
              <a:rPr lang="de-DE" dirty="0" err="1"/>
              <a:t>the</a:t>
            </a:r>
            <a:r>
              <a:rPr lang="de-DE" dirty="0"/>
              <a:t> Trainer: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To be considered for funding a proposal must achieve a pre-defined qualifying score on each criterion, and an overall qualifying score. Qualifying scores vary according to the type of action – and between the first and second stage proposals in the case of two-stage procedures. </a:t>
            </a:r>
          </a:p>
          <a:p>
            <a:endParaRPr lang="de-DE" dirty="0"/>
          </a:p>
          <a:p>
            <a:endParaRPr lang="en-GB"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235456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2" y="260834"/>
            <a:ext cx="10945216" cy="935037"/>
          </a:xfrm>
        </p:spPr>
        <p:txBody>
          <a:bodyPr/>
          <a:lstStyle>
            <a:lvl1pPr marL="358775" indent="-358775">
              <a:defRPr sz="2200">
                <a:solidFill>
                  <a:srgbClr val="578DA3"/>
                </a:solidFill>
              </a:defRPr>
            </a:lvl1pPr>
          </a:lstStyle>
          <a:p>
            <a:r>
              <a:rPr lang="en-US" dirty="0"/>
              <a:t>Click to edit Master title style</a:t>
            </a:r>
            <a:endParaRPr lang="en-GB" dirty="0"/>
          </a:p>
        </p:txBody>
      </p:sp>
      <p:sp>
        <p:nvSpPr>
          <p:cNvPr id="12" name="Content Placeholder 2"/>
          <p:cNvSpPr>
            <a:spLocks noGrp="1"/>
          </p:cNvSpPr>
          <p:nvPr>
            <p:ph idx="1"/>
          </p:nvPr>
        </p:nvSpPr>
        <p:spPr>
          <a:xfrm>
            <a:off x="623392" y="1574248"/>
            <a:ext cx="10945216" cy="4687404"/>
          </a:xfrm>
        </p:spPr>
        <p:txBody>
          <a:bodyPr/>
          <a:lstStyle>
            <a:lvl1pPr marL="180975" indent="-180975">
              <a:spcAft>
                <a:spcPts val="600"/>
              </a:spcAft>
              <a:buClr>
                <a:srgbClr val="CD5A57"/>
              </a:buClr>
              <a:buSzPct val="120000"/>
              <a:buFont typeface="Arial" panose="020B0604020202020204" pitchFamily="34" charset="0"/>
              <a:buChar char="•"/>
              <a:defRPr sz="1600" i="0">
                <a:solidFill>
                  <a:schemeClr val="tx1">
                    <a:lumMod val="85000"/>
                    <a:lumOff val="15000"/>
                  </a:schemeClr>
                </a:solidFill>
              </a:defRPr>
            </a:lvl1pPr>
            <a:lvl2pPr marL="266700" indent="-266700">
              <a:buClr>
                <a:srgbClr val="C20016"/>
              </a:buClr>
              <a:defRPr>
                <a:solidFill>
                  <a:schemeClr val="tx1">
                    <a:lumMod val="65000"/>
                    <a:lumOff val="35000"/>
                  </a:schemeClr>
                </a:solidFill>
              </a:defRPr>
            </a:lvl2pPr>
            <a:lvl3pPr marL="361950" indent="-180975">
              <a:spcAft>
                <a:spcPts val="600"/>
              </a:spcAft>
              <a:buFontTx/>
              <a:buChar char="-"/>
              <a:defRPr>
                <a:solidFill>
                  <a:schemeClr val="tx1">
                    <a:lumMod val="85000"/>
                    <a:lumOff val="15000"/>
                  </a:schemeClr>
                </a:solidFill>
              </a:defRPr>
            </a:lvl3pPr>
          </a:lstStyle>
          <a:p>
            <a:pPr lvl="0"/>
            <a:r>
              <a:rPr lang="en-US" dirty="0"/>
              <a:t>Click to edit Master text styles</a:t>
            </a:r>
          </a:p>
          <a:p>
            <a:pPr lvl="2"/>
            <a:r>
              <a:rPr lang="en-US" dirty="0"/>
              <a:t>Third level</a:t>
            </a:r>
          </a:p>
          <a:p>
            <a:pPr lvl="2"/>
            <a:endParaRPr lang="en-US" dirty="0"/>
          </a:p>
        </p:txBody>
      </p:sp>
    </p:spTree>
    <p:extLst>
      <p:ext uri="{BB962C8B-B14F-4D97-AF65-F5344CB8AC3E}">
        <p14:creationId xmlns:p14="http://schemas.microsoft.com/office/powerpoint/2010/main" val="2309675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‹N›</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‹N›</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495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BA037-7B08-4D5F-A0CC-8FAA2B4ECD44}" type="datetimeFigureOut">
              <a:rPr lang="en-US" smtClean="0"/>
              <a:t>1/29/2024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7A29C2D-54C6-4DA2-B793-D3DC0B728035}" type="slidenum">
              <a:rPr lang="en-US" smtClean="0"/>
              <a:t>‹N›</a:t>
            </a:fld>
            <a:endParaRPr lang="en-US"/>
          </a:p>
        </p:txBody>
      </p:sp>
    </p:spTree>
    <p:extLst>
      <p:ext uri="{BB962C8B-B14F-4D97-AF65-F5344CB8AC3E}">
        <p14:creationId xmlns:p14="http://schemas.microsoft.com/office/powerpoint/2010/main" val="265400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8" r:id="rId18"/>
    <p:sldLayoutId id="2147483689" r:id="rId19"/>
    <p:sldLayoutId id="2147483695" r:id="rId20"/>
    <p:sldLayoutId id="2147483696" r:id="rId21"/>
    <p:sldLayoutId id="2147483697" r:id="rId22"/>
    <p:sldLayoutId id="2147483698" r:id="rId23"/>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info/research-and-innovation/funding/funding-opportunities/funding-programmes-and-open-calls/horizon-europe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hyperlink" Target="https://ec.europa.eu/info/funding-tenders/opportunities/docs/2021-2027/horizon/temp-form/af/af_he-ria-ia_en.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hyperlink" Target="mailto:eu-eap_sticooperation@servicefacility.e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10</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dirty="0">
                <a:solidFill>
                  <a:srgbClr val="000000"/>
                </a:solidFill>
                <a:latin typeface="Calibri"/>
              </a:rPr>
              <a:t>Quality and efficiency of the implementation</a:t>
            </a:r>
            <a:endParaRPr lang="en-US" sz="2400" dirty="0">
              <a:solidFill>
                <a:srgbClr val="000000"/>
              </a:solidFill>
              <a:latin typeface="Calibri"/>
            </a:endParaRPr>
          </a:p>
          <a:p>
            <a:r>
              <a:rPr lang="en-US" sz="2400" dirty="0">
                <a:solidFill>
                  <a:srgbClr val="000000"/>
                </a:solidFill>
                <a:latin typeface="Calibri"/>
              </a:rPr>
              <a:t>Quality and effectiveness of the work plan, assessment of risks, and appropriateness of the effort assigned to work packages, and the resources overall</a:t>
            </a:r>
          </a:p>
          <a:p>
            <a:r>
              <a:rPr lang="en-US" sz="2400" dirty="0">
                <a:solidFill>
                  <a:srgbClr val="000000"/>
                </a:solidFill>
                <a:latin typeface="Calibri"/>
              </a:rPr>
              <a:t>Capacity and role of each participant, and extent to which the consortium as a whole brings together the necessary expertise.</a:t>
            </a:r>
            <a:endParaRPr lang="fr-BE" sz="2400" dirty="0">
              <a:latin typeface="Calibri" panose="020F0502020204030204"/>
            </a:endParaRPr>
          </a:p>
        </p:txBody>
      </p:sp>
    </p:spTree>
    <p:extLst>
      <p:ext uri="{BB962C8B-B14F-4D97-AF65-F5344CB8AC3E}">
        <p14:creationId xmlns:p14="http://schemas.microsoft.com/office/powerpoint/2010/main" val="26370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What</a:t>
            </a:r>
            <a:r>
              <a:rPr lang="de-DE" dirty="0"/>
              <a:t> </a:t>
            </a:r>
            <a:r>
              <a:rPr lang="de-DE" dirty="0" err="1"/>
              <a:t>else</a:t>
            </a:r>
            <a:r>
              <a:rPr lang="de-DE" dirty="0"/>
              <a:t> </a:t>
            </a:r>
            <a:r>
              <a:rPr lang="de-DE" dirty="0" err="1"/>
              <a:t>you</a:t>
            </a:r>
            <a:r>
              <a:rPr lang="de-DE" dirty="0"/>
              <a:t> </a:t>
            </a:r>
            <a:r>
              <a:rPr lang="de-DE" dirty="0" err="1"/>
              <a:t>need</a:t>
            </a:r>
            <a:r>
              <a:rPr lang="de-DE" dirty="0"/>
              <a:t> </a:t>
            </a:r>
            <a:r>
              <a:rPr lang="de-DE" dirty="0" err="1"/>
              <a:t>to</a:t>
            </a:r>
            <a:r>
              <a:rPr lang="de-DE" dirty="0"/>
              <a:t> </a:t>
            </a:r>
            <a:r>
              <a:rPr lang="de-DE" dirty="0" err="1"/>
              <a:t>know</a:t>
            </a:r>
            <a:r>
              <a:rPr lang="de-DE" dirty="0"/>
              <a:t> </a:t>
            </a:r>
            <a:r>
              <a:rPr lang="de-DE" dirty="0" err="1"/>
              <a:t>about</a:t>
            </a:r>
            <a:r>
              <a:rPr lang="de-DE" dirty="0"/>
              <a:t> </a:t>
            </a:r>
            <a:r>
              <a:rPr lang="de-DE" dirty="0" err="1"/>
              <a:t>the</a:t>
            </a:r>
            <a:r>
              <a:rPr lang="de-DE" dirty="0"/>
              <a:t> </a:t>
            </a:r>
            <a:r>
              <a:rPr lang="de-DE" dirty="0" err="1"/>
              <a:t>evaluation</a:t>
            </a:r>
            <a:r>
              <a:rPr lang="de-DE" dirty="0"/>
              <a:t> </a:t>
            </a:r>
            <a:r>
              <a:rPr lang="de-DE" dirty="0" err="1"/>
              <a:t>process</a:t>
            </a:r>
            <a:endParaRPr lang="en-GB" dirty="0"/>
          </a:p>
        </p:txBody>
      </p:sp>
      <p:sp>
        <p:nvSpPr>
          <p:cNvPr id="3" name="Inhaltsplatzhalter 2"/>
          <p:cNvSpPr>
            <a:spLocks noGrp="1"/>
          </p:cNvSpPr>
          <p:nvPr>
            <p:ph idx="4294967295"/>
          </p:nvPr>
        </p:nvSpPr>
        <p:spPr>
          <a:xfrm>
            <a:off x="984738" y="1944893"/>
            <a:ext cx="9812698" cy="4511517"/>
          </a:xfrm>
        </p:spPr>
        <p:txBody>
          <a:bodyPr/>
          <a:lstStyle/>
          <a:p>
            <a:pPr lvl="0">
              <a:buClr>
                <a:srgbClr val="2EA0B2"/>
              </a:buClr>
            </a:pPr>
            <a:r>
              <a:rPr lang="en-US" dirty="0">
                <a:solidFill>
                  <a:srgbClr val="000000">
                    <a:lumMod val="85000"/>
                    <a:lumOff val="15000"/>
                  </a:srgbClr>
                </a:solidFill>
              </a:rPr>
              <a:t>The European Commission </a:t>
            </a:r>
            <a:r>
              <a:rPr lang="en-US" b="1" dirty="0" err="1">
                <a:solidFill>
                  <a:srgbClr val="000000">
                    <a:lumMod val="85000"/>
                    <a:lumOff val="15000"/>
                  </a:srgbClr>
                </a:solidFill>
              </a:rPr>
              <a:t>organises</a:t>
            </a:r>
            <a:r>
              <a:rPr lang="en-US" dirty="0">
                <a:solidFill>
                  <a:srgbClr val="000000">
                    <a:lumMod val="85000"/>
                    <a:lumOff val="15000"/>
                  </a:srgbClr>
                </a:solidFill>
              </a:rPr>
              <a:t> the evaluation and </a:t>
            </a:r>
            <a:r>
              <a:rPr lang="en-US" b="1" dirty="0">
                <a:solidFill>
                  <a:srgbClr val="000000">
                    <a:lumMod val="85000"/>
                    <a:lumOff val="15000"/>
                  </a:srgbClr>
                </a:solidFill>
              </a:rPr>
              <a:t>moderates</a:t>
            </a:r>
            <a:r>
              <a:rPr lang="en-US" dirty="0">
                <a:solidFill>
                  <a:srgbClr val="000000">
                    <a:lumMod val="85000"/>
                    <a:lumOff val="15000"/>
                  </a:srgbClr>
                </a:solidFill>
              </a:rPr>
              <a:t> the process</a:t>
            </a:r>
          </a:p>
          <a:p>
            <a:pPr lvl="0">
              <a:buClr>
                <a:srgbClr val="2EA0B2"/>
              </a:buClr>
            </a:pPr>
            <a:r>
              <a:rPr lang="en-US" b="1" dirty="0">
                <a:solidFill>
                  <a:srgbClr val="000000">
                    <a:lumMod val="85000"/>
                    <a:lumOff val="15000"/>
                  </a:srgbClr>
                </a:solidFill>
              </a:rPr>
              <a:t>Independent observers </a:t>
            </a:r>
            <a:r>
              <a:rPr lang="en-US" dirty="0">
                <a:solidFill>
                  <a:srgbClr val="000000">
                    <a:lumMod val="85000"/>
                    <a:lumOff val="15000"/>
                  </a:srgbClr>
                </a:solidFill>
              </a:rPr>
              <a:t>check the functioning and running of the overall process and advise, in their report, on the conduct and fairness of the evaluation sessions and, if necessary, suggest possible improvements</a:t>
            </a:r>
          </a:p>
          <a:p>
            <a:pPr lvl="0">
              <a:buClr>
                <a:srgbClr val="2EA0B2"/>
              </a:buClr>
            </a:pPr>
            <a:r>
              <a:rPr lang="en-US" dirty="0">
                <a:solidFill>
                  <a:srgbClr val="000000">
                    <a:lumMod val="85000"/>
                    <a:lumOff val="15000"/>
                  </a:srgbClr>
                </a:solidFill>
              </a:rPr>
              <a:t>An </a:t>
            </a:r>
            <a:r>
              <a:rPr lang="en-US" b="1" dirty="0">
                <a:solidFill>
                  <a:srgbClr val="000000">
                    <a:lumMod val="85000"/>
                    <a:lumOff val="15000"/>
                  </a:srgbClr>
                </a:solidFill>
              </a:rPr>
              <a:t>ethics review </a:t>
            </a:r>
            <a:r>
              <a:rPr lang="en-US" dirty="0">
                <a:solidFill>
                  <a:srgbClr val="000000">
                    <a:lumMod val="85000"/>
                    <a:lumOff val="15000"/>
                  </a:srgbClr>
                </a:solidFill>
              </a:rPr>
              <a:t>takes place for proposals above threshold and considered for funding. Only proposals that comply with the ethical principles and legislation may receive funding</a:t>
            </a:r>
          </a:p>
          <a:p>
            <a:endParaRPr lang="en-GB" dirty="0"/>
          </a:p>
        </p:txBody>
      </p:sp>
    </p:spTree>
    <p:extLst>
      <p:ext uri="{BB962C8B-B14F-4D97-AF65-F5344CB8AC3E}">
        <p14:creationId xmlns:p14="http://schemas.microsoft.com/office/powerpoint/2010/main" val="2171942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08324" y="3642728"/>
            <a:ext cx="8403336" cy="722376"/>
          </a:xfrm>
          <a:prstGeom prst="rect">
            <a:avLst/>
          </a:prstGeom>
        </p:spPr>
      </p:pic>
      <p:sp>
        <p:nvSpPr>
          <p:cNvPr id="2" name="Titel 1"/>
          <p:cNvSpPr>
            <a:spLocks noGrp="1"/>
          </p:cNvSpPr>
          <p:nvPr>
            <p:ph type="title"/>
          </p:nvPr>
        </p:nvSpPr>
        <p:spPr/>
        <p:txBody>
          <a:bodyPr/>
          <a:lstStyle/>
          <a:p>
            <a:r>
              <a:rPr lang="en-GB" dirty="0"/>
              <a:t>Evaluation scores</a:t>
            </a:r>
          </a:p>
        </p:txBody>
      </p:sp>
      <p:sp>
        <p:nvSpPr>
          <p:cNvPr id="3" name="Inhaltsplatzhalter 2"/>
          <p:cNvSpPr>
            <a:spLocks noGrp="1"/>
          </p:cNvSpPr>
          <p:nvPr>
            <p:ph idx="4294967295"/>
          </p:nvPr>
        </p:nvSpPr>
        <p:spPr>
          <a:xfrm>
            <a:off x="1190575" y="1373324"/>
            <a:ext cx="8598091" cy="1065212"/>
          </a:xfrm>
        </p:spPr>
        <p:txBody>
          <a:bodyPr/>
          <a:lstStyle/>
          <a:p>
            <a:pPr>
              <a:buClr>
                <a:srgbClr val="578DA3"/>
              </a:buClr>
            </a:pPr>
            <a:r>
              <a:rPr lang="en-US" sz="2000" dirty="0"/>
              <a:t>The </a:t>
            </a:r>
            <a:r>
              <a:rPr lang="en-US" sz="2000" b="1" dirty="0"/>
              <a:t>maximum overall score is 15 (3x5</a:t>
            </a:r>
            <a:r>
              <a:rPr lang="en-US" sz="2000" dirty="0"/>
              <a:t>), unless a weighting is applied</a:t>
            </a:r>
          </a:p>
          <a:p>
            <a:pPr>
              <a:buClr>
                <a:srgbClr val="578DA3"/>
              </a:buClr>
            </a:pPr>
            <a:r>
              <a:rPr lang="en-US" sz="2000" dirty="0"/>
              <a:t>Generally a pre-defined qualifying score on each criterion and an overall qualifying score needs to be achieved.</a:t>
            </a:r>
            <a:endParaRPr lang="en-GB" sz="2000" dirty="0"/>
          </a:p>
        </p:txBody>
      </p:sp>
      <p:sp>
        <p:nvSpPr>
          <p:cNvPr id="9" name="Textfeld 6"/>
          <p:cNvSpPr txBox="1"/>
          <p:nvPr/>
        </p:nvSpPr>
        <p:spPr>
          <a:xfrm>
            <a:off x="2100024" y="3121227"/>
            <a:ext cx="8604488" cy="456535"/>
          </a:xfrm>
          <a:prstGeom prst="rect">
            <a:avLst/>
          </a:prstGeom>
          <a:noFill/>
        </p:spPr>
        <p:txBody>
          <a:bodyPr wrap="square" rtlCol="0">
            <a:spAutoFit/>
          </a:bodyPr>
          <a:lstStyle/>
          <a:p>
            <a:pPr marL="0" lvl="1" algn="ctr">
              <a:lnSpc>
                <a:spcPct val="150000"/>
              </a:lnSpc>
            </a:pPr>
            <a:r>
              <a:rPr lang="en-US" i="1" dirty="0">
                <a:solidFill>
                  <a:srgbClr val="34677E"/>
                </a:solidFill>
              </a:rPr>
              <a:t>Standard practice</a:t>
            </a:r>
            <a:r>
              <a:rPr lang="en-US" i="1" dirty="0">
                <a:solidFill>
                  <a:srgbClr val="34677E"/>
                </a:solidFill>
                <a:sym typeface="Wingdings" panose="05000000000000000000" pitchFamily="2" charset="2"/>
              </a:rPr>
              <a:t> (thresholds)</a:t>
            </a:r>
            <a:endParaRPr lang="de-DE" dirty="0">
              <a:solidFill>
                <a:srgbClr val="34677E"/>
              </a:solidFill>
            </a:endParaRPr>
          </a:p>
        </p:txBody>
      </p:sp>
      <p:sp>
        <p:nvSpPr>
          <p:cNvPr id="10" name="Textfeld 6"/>
          <p:cNvSpPr txBox="1"/>
          <p:nvPr/>
        </p:nvSpPr>
        <p:spPr>
          <a:xfrm>
            <a:off x="9788666" y="3759424"/>
            <a:ext cx="714866" cy="461665"/>
          </a:xfrm>
          <a:prstGeom prst="rect">
            <a:avLst/>
          </a:prstGeom>
          <a:noFill/>
        </p:spPr>
        <p:txBody>
          <a:bodyPr wrap="square" rtlCol="0">
            <a:spAutoFit/>
          </a:bodyPr>
          <a:lstStyle/>
          <a:p>
            <a:pPr marL="0" lvl="1" algn="ctr"/>
            <a:r>
              <a:rPr lang="en-US" sz="2400" dirty="0">
                <a:solidFill>
                  <a:schemeClr val="bg1"/>
                </a:solidFill>
              </a:rPr>
              <a:t>10</a:t>
            </a:r>
          </a:p>
        </p:txBody>
      </p:sp>
      <p:sp>
        <p:nvSpPr>
          <p:cNvPr id="11" name="Inhaltsplatzhalter 2"/>
          <p:cNvSpPr txBox="1">
            <a:spLocks/>
          </p:cNvSpPr>
          <p:nvPr/>
        </p:nvSpPr>
        <p:spPr bwMode="auto">
          <a:xfrm>
            <a:off x="1190575" y="4635129"/>
            <a:ext cx="8955524" cy="15000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a:buClr>
                <a:srgbClr val="578DA3"/>
              </a:buClr>
            </a:pPr>
            <a:r>
              <a:rPr lang="en-US" sz="2000" kern="0" dirty="0">
                <a:solidFill>
                  <a:schemeClr val="tx1">
                    <a:lumMod val="50000"/>
                  </a:schemeClr>
                </a:solidFill>
              </a:rPr>
              <a:t>Qualifying scores may vary </a:t>
            </a:r>
          </a:p>
          <a:p>
            <a:pPr lvl="2">
              <a:buClr>
                <a:srgbClr val="578DA3"/>
              </a:buClr>
            </a:pPr>
            <a:r>
              <a:rPr lang="en-US" sz="2000" kern="0" dirty="0">
                <a:solidFill>
                  <a:schemeClr val="tx1">
                    <a:lumMod val="50000"/>
                  </a:schemeClr>
                </a:solidFill>
              </a:rPr>
              <a:t>according to type of action </a:t>
            </a:r>
          </a:p>
          <a:p>
            <a:pPr lvl="2">
              <a:buClr>
                <a:srgbClr val="578DA3"/>
              </a:buClr>
            </a:pPr>
            <a:r>
              <a:rPr lang="en-US" sz="2000" kern="0" dirty="0">
                <a:solidFill>
                  <a:schemeClr val="tx1">
                    <a:lumMod val="50000"/>
                  </a:schemeClr>
                </a:solidFill>
              </a:rPr>
              <a:t>between the first and second stage proposals in two-stage procedures </a:t>
            </a:r>
          </a:p>
          <a:p>
            <a:pPr>
              <a:buClr>
                <a:srgbClr val="578DA3"/>
              </a:buClr>
            </a:pPr>
            <a:endParaRPr lang="de-DE" sz="2000" kern="0" dirty="0">
              <a:solidFill>
                <a:schemeClr val="tx1">
                  <a:lumMod val="50000"/>
                </a:schemeClr>
              </a:solidFill>
            </a:endParaRPr>
          </a:p>
          <a:p>
            <a:endParaRPr lang="en-GB" sz="2000" kern="0" dirty="0">
              <a:solidFill>
                <a:schemeClr val="tx1">
                  <a:lumMod val="50000"/>
                </a:schemeClr>
              </a:solidFill>
            </a:endParaRPr>
          </a:p>
        </p:txBody>
      </p:sp>
      <p:sp>
        <p:nvSpPr>
          <p:cNvPr id="12" name="Textfeld 6"/>
          <p:cNvSpPr txBox="1"/>
          <p:nvPr/>
        </p:nvSpPr>
        <p:spPr>
          <a:xfrm>
            <a:off x="2207568" y="3708322"/>
            <a:ext cx="1972035" cy="584775"/>
          </a:xfrm>
          <a:prstGeom prst="rect">
            <a:avLst/>
          </a:prstGeom>
          <a:noFill/>
        </p:spPr>
        <p:txBody>
          <a:bodyPr wrap="square" rtlCol="0">
            <a:spAutoFit/>
          </a:bodyPr>
          <a:lstStyle/>
          <a:p>
            <a:pPr marL="0" lvl="1" algn="ctr"/>
            <a:r>
              <a:rPr lang="en-US" sz="1600" dirty="0">
                <a:solidFill>
                  <a:schemeClr val="bg1"/>
                </a:solidFill>
              </a:rPr>
              <a:t>Excellence</a:t>
            </a:r>
          </a:p>
          <a:p>
            <a:pPr marL="0" lvl="1" algn="ctr"/>
            <a:r>
              <a:rPr lang="en-US" sz="1600" dirty="0">
                <a:solidFill>
                  <a:schemeClr val="bg1"/>
                </a:solidFill>
              </a:rPr>
              <a:t>3</a:t>
            </a:r>
            <a:endParaRPr lang="de-DE" sz="1600" dirty="0">
              <a:solidFill>
                <a:schemeClr val="bg1"/>
              </a:solidFill>
            </a:endParaRPr>
          </a:p>
        </p:txBody>
      </p:sp>
      <p:sp>
        <p:nvSpPr>
          <p:cNvPr id="13" name="Textfeld 6"/>
          <p:cNvSpPr txBox="1"/>
          <p:nvPr/>
        </p:nvSpPr>
        <p:spPr>
          <a:xfrm>
            <a:off x="5087888" y="3708322"/>
            <a:ext cx="1512168" cy="584775"/>
          </a:xfrm>
          <a:prstGeom prst="rect">
            <a:avLst/>
          </a:prstGeom>
          <a:noFill/>
        </p:spPr>
        <p:txBody>
          <a:bodyPr wrap="square" rtlCol="0">
            <a:spAutoFit/>
          </a:bodyPr>
          <a:lstStyle/>
          <a:p>
            <a:pPr marL="0" lvl="1" algn="ctr"/>
            <a:r>
              <a:rPr lang="en-US" sz="1600" dirty="0">
                <a:solidFill>
                  <a:schemeClr val="bg1"/>
                </a:solidFill>
              </a:rPr>
              <a:t>Impact</a:t>
            </a:r>
          </a:p>
          <a:p>
            <a:pPr marL="0" lvl="1" algn="ctr"/>
            <a:r>
              <a:rPr lang="en-US" sz="1600" dirty="0">
                <a:solidFill>
                  <a:schemeClr val="bg1"/>
                </a:solidFill>
              </a:rPr>
              <a:t>3</a:t>
            </a:r>
            <a:endParaRPr lang="de-DE" sz="1600" dirty="0">
              <a:solidFill>
                <a:schemeClr val="bg1"/>
              </a:solidFill>
            </a:endParaRPr>
          </a:p>
        </p:txBody>
      </p:sp>
      <p:sp>
        <p:nvSpPr>
          <p:cNvPr id="14" name="Textfeld 6"/>
          <p:cNvSpPr txBox="1"/>
          <p:nvPr/>
        </p:nvSpPr>
        <p:spPr>
          <a:xfrm>
            <a:off x="7248128" y="3708322"/>
            <a:ext cx="2088232" cy="584775"/>
          </a:xfrm>
          <a:prstGeom prst="rect">
            <a:avLst/>
          </a:prstGeom>
          <a:noFill/>
        </p:spPr>
        <p:txBody>
          <a:bodyPr wrap="square" rtlCol="0">
            <a:spAutoFit/>
          </a:bodyPr>
          <a:lstStyle/>
          <a:p>
            <a:pPr marL="0" lvl="1" algn="ctr"/>
            <a:r>
              <a:rPr lang="en-US" sz="1600" dirty="0">
                <a:solidFill>
                  <a:schemeClr val="bg1"/>
                </a:solidFill>
              </a:rPr>
              <a:t>Implementation</a:t>
            </a:r>
          </a:p>
          <a:p>
            <a:pPr marL="0" lvl="1" algn="ctr"/>
            <a:r>
              <a:rPr lang="en-US" sz="1600" dirty="0">
                <a:solidFill>
                  <a:schemeClr val="bg1"/>
                </a:solidFill>
              </a:rPr>
              <a:t>3</a:t>
            </a:r>
            <a:endParaRPr lang="de-DE" sz="1600" dirty="0">
              <a:solidFill>
                <a:schemeClr val="bg1"/>
              </a:solidFill>
            </a:endParaRPr>
          </a:p>
        </p:txBody>
      </p:sp>
      <p:sp>
        <p:nvSpPr>
          <p:cNvPr id="16" name="Textfeld 6"/>
          <p:cNvSpPr txBox="1"/>
          <p:nvPr/>
        </p:nvSpPr>
        <p:spPr>
          <a:xfrm>
            <a:off x="4179604" y="3715271"/>
            <a:ext cx="648071" cy="461665"/>
          </a:xfrm>
          <a:prstGeom prst="rect">
            <a:avLst/>
          </a:prstGeom>
          <a:noFill/>
        </p:spPr>
        <p:txBody>
          <a:bodyPr wrap="square" rtlCol="0">
            <a:spAutoFit/>
          </a:bodyPr>
          <a:lstStyle/>
          <a:p>
            <a:pPr marL="0" lvl="1" algn="ctr"/>
            <a:r>
              <a:rPr lang="en-US" sz="2400" dirty="0">
                <a:solidFill>
                  <a:srgbClr val="34677E"/>
                </a:solidFill>
              </a:rPr>
              <a:t>+</a:t>
            </a:r>
          </a:p>
        </p:txBody>
      </p:sp>
      <p:sp>
        <p:nvSpPr>
          <p:cNvPr id="17" name="Textfeld 6"/>
          <p:cNvSpPr txBox="1"/>
          <p:nvPr/>
        </p:nvSpPr>
        <p:spPr>
          <a:xfrm>
            <a:off x="6744384" y="3715271"/>
            <a:ext cx="647761"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
        <p:nvSpPr>
          <p:cNvPr id="18" name="Textfeld 6"/>
          <p:cNvSpPr txBox="1"/>
          <p:nvPr/>
        </p:nvSpPr>
        <p:spPr>
          <a:xfrm>
            <a:off x="9264559" y="3715271"/>
            <a:ext cx="575547" cy="461665"/>
          </a:xfrm>
          <a:prstGeom prst="rect">
            <a:avLst/>
          </a:prstGeom>
          <a:noFill/>
        </p:spPr>
        <p:txBody>
          <a:bodyPr wrap="square" rtlCol="0">
            <a:spAutoFit/>
          </a:bodyPr>
          <a:lstStyle/>
          <a:p>
            <a:pPr marL="0" lvl="1" algn="ctr"/>
            <a:r>
              <a:rPr lang="en-US" sz="2400">
                <a:solidFill>
                  <a:srgbClr val="34677E"/>
                </a:solidFill>
              </a:rPr>
              <a:t>=</a:t>
            </a:r>
            <a:endParaRPr lang="en-US" sz="2400" dirty="0">
              <a:solidFill>
                <a:srgbClr val="34677E"/>
              </a:solidFill>
            </a:endParaRPr>
          </a:p>
        </p:txBody>
      </p:sp>
    </p:spTree>
    <p:extLst>
      <p:ext uri="{BB962C8B-B14F-4D97-AF65-F5344CB8AC3E}">
        <p14:creationId xmlns:p14="http://schemas.microsoft.com/office/powerpoint/2010/main" val="221826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GB" dirty="0"/>
              <a:t>Evaluation scores</a:t>
            </a:r>
          </a:p>
        </p:txBody>
      </p:sp>
      <p:sp>
        <p:nvSpPr>
          <p:cNvPr id="5" name="Inhaltsplatzhalter 4"/>
          <p:cNvSpPr>
            <a:spLocks noGrp="1"/>
          </p:cNvSpPr>
          <p:nvPr>
            <p:ph idx="4294967295"/>
          </p:nvPr>
        </p:nvSpPr>
        <p:spPr>
          <a:xfrm>
            <a:off x="5426127" y="630385"/>
            <a:ext cx="5761037" cy="4567463"/>
          </a:xfrm>
        </p:spPr>
        <p:txBody>
          <a:bodyPr/>
          <a:lstStyle/>
          <a:p>
            <a:pPr marL="266700" indent="-266700"/>
            <a:r>
              <a:rPr lang="en-GB" sz="1800" dirty="0"/>
              <a:t>0:</a:t>
            </a:r>
            <a:r>
              <a:rPr lang="en-US" sz="1800" dirty="0"/>
              <a:t>Proposal fails to address the criterion or cannot be assessed due to missing or incomplete information</a:t>
            </a:r>
          </a:p>
          <a:p>
            <a:pPr marL="266700" lvl="2" indent="-266700">
              <a:buClr>
                <a:srgbClr val="C8DF33"/>
              </a:buClr>
              <a:buSzPct val="120000"/>
            </a:pPr>
            <a:r>
              <a:rPr lang="en-GB" dirty="0"/>
              <a:t>1:</a:t>
            </a:r>
            <a:r>
              <a:rPr lang="en-US" b="1" dirty="0"/>
              <a:t>Poor</a:t>
            </a:r>
            <a:r>
              <a:rPr lang="en-US" dirty="0"/>
              <a:t> – criterion is inadequately addressed or there are serious inherent weaknesses</a:t>
            </a:r>
            <a:endParaRPr lang="en-GB" dirty="0"/>
          </a:p>
          <a:p>
            <a:pPr marL="266700" lvl="2" indent="-266700">
              <a:buClr>
                <a:srgbClr val="C8DF33"/>
              </a:buClr>
              <a:buSzPct val="120000"/>
            </a:pPr>
            <a:r>
              <a:rPr lang="en-GB" dirty="0"/>
              <a:t>2:</a:t>
            </a:r>
            <a:r>
              <a:rPr lang="en-US" b="1" dirty="0"/>
              <a:t>Fair</a:t>
            </a:r>
            <a:r>
              <a:rPr lang="en-US" dirty="0"/>
              <a:t> – proposal broadly addresses the criterion, but there are significant weaknesses</a:t>
            </a:r>
            <a:endParaRPr lang="en-GB" dirty="0"/>
          </a:p>
          <a:p>
            <a:pPr marL="266700" lvl="2" indent="-266700">
              <a:buClr>
                <a:srgbClr val="C8DF33"/>
              </a:buClr>
              <a:buSzPct val="120000"/>
            </a:pPr>
            <a:r>
              <a:rPr lang="en-GB" dirty="0"/>
              <a:t>3:</a:t>
            </a:r>
            <a:r>
              <a:rPr lang="en-US" b="1" dirty="0"/>
              <a:t>Good</a:t>
            </a:r>
            <a:r>
              <a:rPr lang="en-US" dirty="0"/>
              <a:t> – proposal addresses the criterion well, but a number of shortcomings are present</a:t>
            </a:r>
            <a:endParaRPr lang="en-GB" dirty="0"/>
          </a:p>
          <a:p>
            <a:pPr marL="266700" lvl="2" indent="-266700">
              <a:buClr>
                <a:srgbClr val="C8DF33"/>
              </a:buClr>
              <a:buSzPct val="120000"/>
            </a:pPr>
            <a:r>
              <a:rPr lang="en-GB" dirty="0"/>
              <a:t>4:</a:t>
            </a:r>
            <a:r>
              <a:rPr lang="en-US" b="1" dirty="0"/>
              <a:t>Very good </a:t>
            </a:r>
            <a:r>
              <a:rPr lang="en-US" dirty="0"/>
              <a:t>– proposal addresses the criterion very well, but a small number of shortcomings are present</a:t>
            </a:r>
            <a:endParaRPr lang="en-GB" dirty="0"/>
          </a:p>
          <a:p>
            <a:pPr marL="266700" lvl="2" indent="-266700">
              <a:buClr>
                <a:srgbClr val="C8DF33"/>
              </a:buClr>
              <a:buSzPct val="120000"/>
            </a:pPr>
            <a:r>
              <a:rPr lang="en-GB" dirty="0"/>
              <a:t>5: </a:t>
            </a:r>
            <a:r>
              <a:rPr lang="en-US" b="1" dirty="0"/>
              <a:t>Excellent</a:t>
            </a:r>
            <a:r>
              <a:rPr lang="en-US" dirty="0"/>
              <a:t> – proposal successfully addresses all relevant aspects of the criterion. Any shortcomings are minor</a:t>
            </a:r>
          </a:p>
          <a:p>
            <a:endParaRPr lang="en-GB" sz="1800"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991544" y="4509121"/>
            <a:ext cx="2077594" cy="201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eck 5"/>
          <p:cNvSpPr/>
          <p:nvPr/>
        </p:nvSpPr>
        <p:spPr>
          <a:xfrm>
            <a:off x="1753644" y="1691014"/>
            <a:ext cx="2470149" cy="2220388"/>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w="9525" cap="flat" cmpd="sng" algn="ctr">
            <a:noFill/>
            <a:prstDash val="solid"/>
          </a:ln>
          <a:effectLst>
            <a:outerShdw blurRad="40000" dist="23000" dir="5400000" rotWithShape="0">
              <a:srgbClr val="000000">
                <a:alpha val="35000"/>
              </a:srgbClr>
            </a:outerShdw>
          </a:effectLst>
        </p:spPr>
        <p:txBody>
          <a:bodyPr rtlCol="0" anchor="ctr"/>
          <a:lstStyle/>
          <a:p>
            <a:pPr algn="ctr">
              <a:defRPr/>
            </a:pPr>
            <a:r>
              <a:rPr lang="en-US" kern="0" dirty="0"/>
              <a:t>Experts score each award criterion on a scale from 0 to 5 (half point scores may be given):</a:t>
            </a:r>
          </a:p>
        </p:txBody>
      </p:sp>
    </p:spTree>
    <p:extLst>
      <p:ext uri="{BB962C8B-B14F-4D97-AF65-F5344CB8AC3E}">
        <p14:creationId xmlns:p14="http://schemas.microsoft.com/office/powerpoint/2010/main" val="784644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 new elements in Horizon Europe</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14</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de-AT" sz="2400" dirty="0"/>
          </a:p>
          <a:p>
            <a:r>
              <a:rPr lang="de-AT" sz="2400" dirty="0">
                <a:solidFill>
                  <a:schemeClr val="tx1">
                    <a:lumMod val="50000"/>
                  </a:schemeClr>
                </a:solidFill>
              </a:rPr>
              <a:t>Pilot on „Blind </a:t>
            </a:r>
            <a:r>
              <a:rPr lang="de-AT" sz="2400" dirty="0" err="1">
                <a:solidFill>
                  <a:schemeClr val="tx1">
                    <a:lumMod val="50000"/>
                  </a:schemeClr>
                </a:solidFill>
              </a:rPr>
              <a:t>evaluation</a:t>
            </a:r>
            <a:r>
              <a:rPr lang="de-AT" sz="2400" dirty="0">
                <a:solidFill>
                  <a:schemeClr val="tx1">
                    <a:lumMod val="50000"/>
                  </a:schemeClr>
                </a:solidFill>
              </a:rPr>
              <a:t>“ in </a:t>
            </a:r>
            <a:r>
              <a:rPr lang="de-AT" sz="2400" dirty="0" err="1">
                <a:solidFill>
                  <a:schemeClr val="tx1">
                    <a:lumMod val="50000"/>
                  </a:schemeClr>
                </a:solidFill>
              </a:rPr>
              <a:t>first</a:t>
            </a:r>
            <a:r>
              <a:rPr lang="de-AT" sz="2400" dirty="0">
                <a:solidFill>
                  <a:schemeClr val="tx1">
                    <a:lumMod val="50000"/>
                  </a:schemeClr>
                </a:solidFill>
              </a:rPr>
              <a:t> HE </a:t>
            </a:r>
            <a:r>
              <a:rPr lang="de-AT" sz="2400" dirty="0" err="1">
                <a:solidFill>
                  <a:schemeClr val="tx1">
                    <a:lumMod val="50000"/>
                  </a:schemeClr>
                </a:solidFill>
              </a:rPr>
              <a:t>two</a:t>
            </a:r>
            <a:r>
              <a:rPr lang="de-AT" sz="2400" dirty="0">
                <a:solidFill>
                  <a:schemeClr val="tx1">
                    <a:lumMod val="50000"/>
                  </a:schemeClr>
                </a:solidFill>
              </a:rPr>
              <a:t>-stage </a:t>
            </a:r>
            <a:r>
              <a:rPr lang="de-AT" sz="2400" dirty="0" err="1">
                <a:solidFill>
                  <a:schemeClr val="tx1">
                    <a:lumMod val="50000"/>
                  </a:schemeClr>
                </a:solidFill>
              </a:rPr>
              <a:t>calls</a:t>
            </a:r>
            <a:r>
              <a:rPr lang="de-AT" sz="2400" dirty="0">
                <a:solidFill>
                  <a:schemeClr val="tx1">
                    <a:lumMod val="50000"/>
                  </a:schemeClr>
                </a:solidFill>
              </a:rPr>
              <a:t>: </a:t>
            </a:r>
            <a:r>
              <a:rPr lang="de-AT" sz="2400" dirty="0" err="1">
                <a:solidFill>
                  <a:schemeClr val="tx1">
                    <a:lumMod val="50000"/>
                  </a:schemeClr>
                </a:solidFill>
              </a:rPr>
              <a:t>anonymised</a:t>
            </a:r>
            <a:r>
              <a:rPr lang="de-AT" sz="2400" dirty="0">
                <a:solidFill>
                  <a:schemeClr val="tx1">
                    <a:lumMod val="50000"/>
                  </a:schemeClr>
                </a:solidFill>
              </a:rPr>
              <a:t> </a:t>
            </a:r>
            <a:r>
              <a:rPr lang="de-AT" sz="2400" dirty="0" err="1">
                <a:solidFill>
                  <a:schemeClr val="tx1">
                    <a:lumMod val="50000"/>
                  </a:schemeClr>
                </a:solidFill>
              </a:rPr>
              <a:t>short</a:t>
            </a:r>
            <a:r>
              <a:rPr lang="de-AT" sz="2400" dirty="0">
                <a:solidFill>
                  <a:schemeClr val="tx1">
                    <a:lumMod val="50000"/>
                  </a:schemeClr>
                </a:solidFill>
              </a:rPr>
              <a:t> </a:t>
            </a:r>
            <a:r>
              <a:rPr lang="de-AT" sz="2400" dirty="0" err="1">
                <a:solidFill>
                  <a:schemeClr val="tx1">
                    <a:lumMod val="50000"/>
                  </a:schemeClr>
                </a:solidFill>
              </a:rPr>
              <a:t>proposals</a:t>
            </a:r>
            <a:r>
              <a:rPr lang="de-AT" sz="2400" dirty="0">
                <a:solidFill>
                  <a:schemeClr val="tx1">
                    <a:lumMod val="50000"/>
                  </a:schemeClr>
                </a:solidFill>
              </a:rPr>
              <a:t> in 1st </a:t>
            </a:r>
            <a:r>
              <a:rPr lang="de-AT" sz="2400" dirty="0" err="1">
                <a:solidFill>
                  <a:schemeClr val="tx1">
                    <a:lumMod val="50000"/>
                  </a:schemeClr>
                </a:solidFill>
              </a:rPr>
              <a:t>stage</a:t>
            </a:r>
            <a:r>
              <a:rPr lang="de-AT" sz="2400" dirty="0">
                <a:solidFill>
                  <a:schemeClr val="tx1">
                    <a:lumMod val="50000"/>
                  </a:schemeClr>
                </a:solidFill>
              </a:rPr>
              <a:t>   </a:t>
            </a:r>
          </a:p>
          <a:p>
            <a:endParaRPr lang="de-AT" sz="2400" dirty="0">
              <a:solidFill>
                <a:schemeClr val="tx1">
                  <a:lumMod val="50000"/>
                </a:schemeClr>
              </a:solidFill>
            </a:endParaRPr>
          </a:p>
          <a:p>
            <a:r>
              <a:rPr lang="de-AT" sz="2400" dirty="0">
                <a:solidFill>
                  <a:schemeClr val="tx1">
                    <a:lumMod val="50000"/>
                  </a:schemeClr>
                </a:solidFill>
              </a:rPr>
              <a:t>Pilot on ‘</a:t>
            </a:r>
            <a:r>
              <a:rPr lang="de-AT" sz="2400" b="1" dirty="0" err="1">
                <a:solidFill>
                  <a:schemeClr val="tx1">
                    <a:lumMod val="50000"/>
                  </a:schemeClr>
                </a:solidFill>
              </a:rPr>
              <a:t>Right</a:t>
            </a:r>
            <a:r>
              <a:rPr lang="de-AT" sz="2400" b="1" dirty="0">
                <a:solidFill>
                  <a:schemeClr val="tx1">
                    <a:lumMod val="50000"/>
                  </a:schemeClr>
                </a:solidFill>
              </a:rPr>
              <a:t> </a:t>
            </a:r>
            <a:r>
              <a:rPr lang="de-AT" sz="2400" b="1" dirty="0" err="1">
                <a:solidFill>
                  <a:schemeClr val="tx1">
                    <a:lumMod val="50000"/>
                  </a:schemeClr>
                </a:solidFill>
              </a:rPr>
              <a:t>to</a:t>
            </a:r>
            <a:r>
              <a:rPr lang="de-AT" sz="2400" b="1" dirty="0">
                <a:solidFill>
                  <a:schemeClr val="tx1">
                    <a:lumMod val="50000"/>
                  </a:schemeClr>
                </a:solidFill>
              </a:rPr>
              <a:t> </a:t>
            </a:r>
            <a:r>
              <a:rPr lang="de-AT" sz="2400" b="1" dirty="0" err="1">
                <a:solidFill>
                  <a:schemeClr val="tx1">
                    <a:lumMod val="50000"/>
                  </a:schemeClr>
                </a:solidFill>
              </a:rPr>
              <a:t>react</a:t>
            </a:r>
            <a:r>
              <a:rPr lang="de-AT" sz="2400" dirty="0">
                <a:solidFill>
                  <a:schemeClr val="tx1">
                    <a:lumMod val="50000"/>
                  </a:schemeClr>
                </a:solidFill>
              </a:rPr>
              <a:t>’ (</a:t>
            </a:r>
            <a:r>
              <a:rPr lang="de-AT" sz="2400" dirty="0" err="1">
                <a:solidFill>
                  <a:schemeClr val="tx1">
                    <a:lumMod val="50000"/>
                  </a:schemeClr>
                </a:solidFill>
              </a:rPr>
              <a:t>rebuttal</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transparency</a:t>
            </a:r>
            <a:r>
              <a:rPr lang="de-AT" sz="2400" dirty="0">
                <a:solidFill>
                  <a:schemeClr val="tx1">
                    <a:lumMod val="50000"/>
                  </a:schemeClr>
                </a:solidFill>
              </a:rPr>
              <a:t> </a:t>
            </a:r>
            <a:r>
              <a:rPr lang="de-AT" sz="2400" dirty="0" err="1">
                <a:solidFill>
                  <a:schemeClr val="tx1">
                    <a:lumMod val="50000"/>
                  </a:schemeClr>
                </a:solidFill>
              </a:rPr>
              <a:t>and</a:t>
            </a:r>
            <a:r>
              <a:rPr lang="de-AT" sz="2400" dirty="0">
                <a:solidFill>
                  <a:schemeClr val="tx1">
                    <a:lumMod val="50000"/>
                  </a:schemeClr>
                </a:solidFill>
              </a:rPr>
              <a:t> </a:t>
            </a:r>
            <a:r>
              <a:rPr lang="de-AT" sz="2400" dirty="0" err="1">
                <a:solidFill>
                  <a:schemeClr val="tx1">
                    <a:lumMod val="50000"/>
                  </a:schemeClr>
                </a:solidFill>
              </a:rPr>
              <a:t>more</a:t>
            </a:r>
            <a:r>
              <a:rPr lang="de-AT" sz="2400" dirty="0">
                <a:solidFill>
                  <a:schemeClr val="tx1">
                    <a:lumMod val="50000"/>
                  </a:schemeClr>
                </a:solidFill>
              </a:rPr>
              <a:t> </a:t>
            </a:r>
            <a:r>
              <a:rPr lang="de-AT" sz="2400" dirty="0" err="1">
                <a:solidFill>
                  <a:schemeClr val="tx1">
                    <a:lumMod val="50000"/>
                  </a:schemeClr>
                </a:solidFill>
              </a:rPr>
              <a:t>detailed</a:t>
            </a:r>
            <a:r>
              <a:rPr lang="de-AT" sz="2400" dirty="0">
                <a:solidFill>
                  <a:schemeClr val="tx1">
                    <a:lumMod val="50000"/>
                  </a:schemeClr>
                </a:solidFill>
              </a:rPr>
              <a:t> </a:t>
            </a:r>
            <a:r>
              <a:rPr lang="de-AT" sz="2400" dirty="0" err="1">
                <a:solidFill>
                  <a:schemeClr val="tx1">
                    <a:lumMod val="50000"/>
                  </a:schemeClr>
                </a:solidFill>
              </a:rPr>
              <a:t>feedback</a:t>
            </a:r>
            <a:r>
              <a:rPr lang="de-AT" sz="2400" dirty="0">
                <a:solidFill>
                  <a:schemeClr val="tx1">
                    <a:lumMod val="50000"/>
                  </a:schemeClr>
                </a:solidFill>
              </a:rPr>
              <a:t> </a:t>
            </a:r>
            <a:r>
              <a:rPr lang="de-AT" sz="2400" dirty="0" err="1">
                <a:solidFill>
                  <a:schemeClr val="tx1">
                    <a:lumMod val="50000"/>
                  </a:schemeClr>
                </a:solidFill>
              </a:rPr>
              <a:t>option</a:t>
            </a:r>
            <a:endParaRPr lang="de-AT" sz="2400" dirty="0">
              <a:solidFill>
                <a:schemeClr val="tx1">
                  <a:lumMod val="50000"/>
                </a:schemeClr>
              </a:solidFill>
            </a:endParaRPr>
          </a:p>
          <a:p>
            <a:endParaRPr lang="de-AT" sz="2400" dirty="0">
              <a:solidFill>
                <a:schemeClr val="tx1">
                  <a:lumMod val="50000"/>
                </a:schemeClr>
              </a:solidFill>
            </a:endParaRPr>
          </a:p>
          <a:p>
            <a:r>
              <a:rPr lang="de-AT" sz="2400" b="1" dirty="0">
                <a:solidFill>
                  <a:schemeClr val="tx1">
                    <a:lumMod val="50000"/>
                  </a:schemeClr>
                </a:solidFill>
              </a:rPr>
              <a:t>Portfolio-</a:t>
            </a:r>
            <a:r>
              <a:rPr lang="de-AT" sz="2400" b="1" dirty="0" err="1">
                <a:solidFill>
                  <a:schemeClr val="tx1">
                    <a:lumMod val="50000"/>
                  </a:schemeClr>
                </a:solidFill>
              </a:rPr>
              <a:t>based</a:t>
            </a:r>
            <a:r>
              <a:rPr lang="de-AT" sz="2400" b="1" dirty="0">
                <a:solidFill>
                  <a:schemeClr val="tx1">
                    <a:lumMod val="50000"/>
                  </a:schemeClr>
                </a:solidFill>
              </a:rPr>
              <a:t> </a:t>
            </a:r>
            <a:r>
              <a:rPr lang="de-AT" sz="2400" b="1" dirty="0" err="1">
                <a:solidFill>
                  <a:schemeClr val="tx1">
                    <a:lumMod val="50000"/>
                  </a:schemeClr>
                </a:solidFill>
              </a:rPr>
              <a:t>calls</a:t>
            </a:r>
            <a:r>
              <a:rPr lang="de-AT" sz="2400" b="1" dirty="0">
                <a:solidFill>
                  <a:schemeClr val="tx1">
                    <a:lumMod val="50000"/>
                  </a:schemeClr>
                </a:solidFill>
              </a:rPr>
              <a:t> </a:t>
            </a:r>
            <a:r>
              <a:rPr lang="de-AT" sz="2400" dirty="0">
                <a:solidFill>
                  <a:schemeClr val="tx1">
                    <a:lumMod val="50000"/>
                  </a:schemeClr>
                </a:solidFill>
              </a:rPr>
              <a:t>(e.g. </a:t>
            </a:r>
            <a:r>
              <a:rPr lang="de-AT" sz="2400" dirty="0" err="1">
                <a:solidFill>
                  <a:schemeClr val="tx1">
                    <a:lumMod val="50000"/>
                  </a:schemeClr>
                </a:solidFill>
              </a:rPr>
              <a:t>Missions</a:t>
            </a:r>
            <a:r>
              <a:rPr lang="de-AT" sz="2400" dirty="0">
                <a:solidFill>
                  <a:schemeClr val="tx1">
                    <a:lumMod val="50000"/>
                  </a:schemeClr>
                </a:solidFill>
              </a:rPr>
              <a:t>, EIC </a:t>
            </a:r>
            <a:r>
              <a:rPr lang="de-AT" sz="2400" dirty="0" err="1">
                <a:solidFill>
                  <a:schemeClr val="tx1">
                    <a:lumMod val="50000"/>
                  </a:schemeClr>
                </a:solidFill>
              </a:rPr>
              <a:t>pathfinder</a:t>
            </a:r>
            <a:r>
              <a:rPr lang="de-AT" sz="2400" dirty="0">
                <a:solidFill>
                  <a:schemeClr val="tx1">
                    <a:lumMod val="50000"/>
                  </a:schemeClr>
                </a:solidFill>
              </a:rPr>
              <a:t>): </a:t>
            </a:r>
            <a:r>
              <a:rPr lang="de-AT" sz="2400" dirty="0" err="1">
                <a:solidFill>
                  <a:schemeClr val="tx1">
                    <a:lumMod val="50000"/>
                  </a:schemeClr>
                </a:solidFill>
              </a:rPr>
              <a:t>portfolio</a:t>
            </a:r>
            <a:r>
              <a:rPr lang="de-AT" sz="2400" dirty="0">
                <a:solidFill>
                  <a:schemeClr val="tx1">
                    <a:lumMod val="50000"/>
                  </a:schemeClr>
                </a:solidFill>
              </a:rPr>
              <a:t> </a:t>
            </a:r>
            <a:r>
              <a:rPr lang="de-AT" sz="2400" dirty="0" err="1">
                <a:solidFill>
                  <a:schemeClr val="tx1">
                    <a:lumMod val="50000"/>
                  </a:schemeClr>
                </a:solidFill>
              </a:rPr>
              <a:t>considerations</a:t>
            </a:r>
            <a:endParaRPr lang="de-AT" sz="2400" dirty="0">
              <a:solidFill>
                <a:schemeClr val="tx1">
                  <a:lumMod val="50000"/>
                </a:schemeClr>
              </a:solidFill>
            </a:endParaRPr>
          </a:p>
          <a:p>
            <a:pPr marL="171450" indent="-171450" defTabSz="685800">
              <a:spcBef>
                <a:spcPts val="750"/>
              </a:spcBef>
              <a:buClr>
                <a:srgbClr val="0070C0"/>
              </a:buClr>
              <a:buFont typeface="Arial" panose="020B0604020202020204" pitchFamily="34" charset="0"/>
              <a:buChar char="•"/>
            </a:pPr>
            <a:endParaRPr lang="fr-BE" sz="2400" dirty="0">
              <a:solidFill>
                <a:schemeClr val="tx1">
                  <a:lumMod val="50000"/>
                </a:schemeClr>
              </a:solidFill>
              <a:latin typeface="Calibri" panose="020F0502020204030204"/>
            </a:endParaRPr>
          </a:p>
        </p:txBody>
      </p:sp>
    </p:spTree>
    <p:extLst>
      <p:ext uri="{BB962C8B-B14F-4D97-AF65-F5344CB8AC3E}">
        <p14:creationId xmlns:p14="http://schemas.microsoft.com/office/powerpoint/2010/main" val="145122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Where</a:t>
            </a:r>
            <a:r>
              <a:rPr lang="de-DE" dirty="0"/>
              <a:t> </a:t>
            </a:r>
            <a:r>
              <a:rPr lang="de-DE" dirty="0" err="1"/>
              <a:t>to</a:t>
            </a:r>
            <a:r>
              <a:rPr lang="de-DE" dirty="0"/>
              <a:t> find </a:t>
            </a:r>
            <a:r>
              <a:rPr lang="de-DE" dirty="0" err="1"/>
              <a:t>the</a:t>
            </a:r>
            <a:r>
              <a:rPr lang="de-DE" dirty="0"/>
              <a:t> </a:t>
            </a:r>
            <a:r>
              <a:rPr lang="de-DE" dirty="0" err="1"/>
              <a:t>full</a:t>
            </a:r>
            <a:r>
              <a:rPr lang="de-DE" dirty="0"/>
              <a:t> </a:t>
            </a:r>
            <a:r>
              <a:rPr lang="de-DE" dirty="0" err="1"/>
              <a:t>information</a:t>
            </a:r>
            <a:r>
              <a:rPr lang="de-DE" dirty="0"/>
              <a:t>?</a:t>
            </a:r>
            <a:endParaRPr lang="en-GB" dirty="0"/>
          </a:p>
        </p:txBody>
      </p:sp>
      <p:sp>
        <p:nvSpPr>
          <p:cNvPr id="3" name="Inhaltsplatzhalter 2"/>
          <p:cNvSpPr>
            <a:spLocks noGrp="1"/>
          </p:cNvSpPr>
          <p:nvPr>
            <p:ph idx="4294967295"/>
          </p:nvPr>
        </p:nvSpPr>
        <p:spPr>
          <a:xfrm>
            <a:off x="705999" y="1631836"/>
            <a:ext cx="9853442" cy="3932237"/>
          </a:xfrm>
        </p:spPr>
        <p:txBody>
          <a:bodyPr/>
          <a:lstStyle/>
          <a:p>
            <a:pPr marL="0" indent="0">
              <a:buNone/>
            </a:pPr>
            <a:r>
              <a:rPr lang="en-GB" dirty="0">
                <a:hlinkClick r:id="rId2"/>
              </a:rPr>
              <a:t>https://ec.europa.eu/info/research-and-innovation/funding/funding-opportunities/funding-programmes-and-open-calls/horizon-europe_en</a:t>
            </a: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26140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2. Evaluation Summary Report</a:t>
            </a:r>
          </a:p>
        </p:txBody>
      </p:sp>
      <p:sp>
        <p:nvSpPr>
          <p:cNvPr id="3" name="Untertitel 2"/>
          <p:cNvSpPr>
            <a:spLocks noGrp="1"/>
          </p:cNvSpPr>
          <p:nvPr>
            <p:ph type="subTitle" idx="1"/>
          </p:nvPr>
        </p:nvSpPr>
        <p:spPr/>
        <p:txBody>
          <a:bodyPr/>
          <a:lstStyle/>
          <a:p>
            <a:r>
              <a:rPr lang="de-AT" dirty="0" err="1"/>
              <a:t>Exercise</a:t>
            </a:r>
            <a:r>
              <a:rPr lang="de-AT" dirty="0"/>
              <a:t> </a:t>
            </a:r>
          </a:p>
        </p:txBody>
      </p:sp>
    </p:spTree>
    <p:extLst>
      <p:ext uri="{BB962C8B-B14F-4D97-AF65-F5344CB8AC3E}">
        <p14:creationId xmlns:p14="http://schemas.microsoft.com/office/powerpoint/2010/main" val="40940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Exercise</a:t>
            </a:r>
            <a:r>
              <a:rPr lang="de-DE" dirty="0"/>
              <a:t>: Evaluation Summary </a:t>
            </a:r>
            <a:r>
              <a:rPr lang="de-DE" dirty="0" err="1"/>
              <a:t>report</a:t>
            </a:r>
            <a:r>
              <a:rPr lang="de-DE" dirty="0"/>
              <a:t> H2020 </a:t>
            </a:r>
            <a:endParaRPr lang="en-GB" dirty="0"/>
          </a:p>
        </p:txBody>
      </p:sp>
      <p:sp>
        <p:nvSpPr>
          <p:cNvPr id="3" name="Inhaltsplatzhalter 2"/>
          <p:cNvSpPr>
            <a:spLocks noGrp="1"/>
          </p:cNvSpPr>
          <p:nvPr>
            <p:ph idx="4294967295"/>
          </p:nvPr>
        </p:nvSpPr>
        <p:spPr>
          <a:xfrm>
            <a:off x="715235" y="1339688"/>
            <a:ext cx="9853442" cy="3932237"/>
          </a:xfrm>
        </p:spPr>
        <p:txBody>
          <a:bodyPr/>
          <a:lstStyle/>
          <a:p>
            <a:pPr marL="0" indent="0">
              <a:buNone/>
            </a:pPr>
            <a:r>
              <a:rPr lang="en-US" sz="2000" b="1" dirty="0"/>
              <a:t>Analysis of an extract of an Evaluation Summary Report (ESR)</a:t>
            </a:r>
            <a:endParaRPr lang="en-US" sz="2000" dirty="0"/>
          </a:p>
          <a:p>
            <a:pPr>
              <a:buClr>
                <a:srgbClr val="580B95"/>
              </a:buClr>
              <a:buFont typeface="Wingdings" panose="05000000000000000000" pitchFamily="2" charset="2"/>
              <a:buChar char="§"/>
            </a:pPr>
            <a:r>
              <a:rPr lang="en-US" sz="2000" dirty="0"/>
              <a:t>Read an extract from an ESR, call 2021 on Wind energy – Challenge 5; ESR report received in May 2022</a:t>
            </a:r>
          </a:p>
          <a:p>
            <a:pPr>
              <a:buClr>
                <a:srgbClr val="580B95"/>
              </a:buClr>
              <a:buFont typeface="Wingdings" panose="05000000000000000000" pitchFamily="2" charset="2"/>
              <a:buChar char="§"/>
            </a:pPr>
            <a:r>
              <a:rPr lang="en-US" sz="2000" dirty="0"/>
              <a:t>We take Criterion 3 - Quality and efficiency of the implementation (criterion 1 excellence and criterion 2 impact not discussed in this example)</a:t>
            </a:r>
          </a:p>
          <a:p>
            <a:pPr>
              <a:buClr>
                <a:srgbClr val="580B95"/>
              </a:buClr>
              <a:buFont typeface="Wingdings" panose="05000000000000000000" pitchFamily="2" charset="2"/>
              <a:buChar char="§"/>
            </a:pPr>
            <a:r>
              <a:rPr lang="en-US" sz="2000" dirty="0"/>
              <a:t>Review of implementation (work-packages, tasks, management, budget items) </a:t>
            </a:r>
          </a:p>
          <a:p>
            <a:pPr>
              <a:buClr>
                <a:srgbClr val="580B95"/>
              </a:buClr>
              <a:buFont typeface="Wingdings" panose="05000000000000000000" pitchFamily="2" charset="2"/>
              <a:buChar char="§"/>
            </a:pPr>
            <a:r>
              <a:rPr lang="en-US" sz="2000" dirty="0"/>
              <a:t>When you read the comments of evaluators, how would you score the project on implementation, on a scoring range 0-5? </a:t>
            </a:r>
          </a:p>
          <a:p>
            <a:pPr>
              <a:buClr>
                <a:srgbClr val="580B95"/>
              </a:buClr>
              <a:buFont typeface="Wingdings" panose="05000000000000000000" pitchFamily="2" charset="2"/>
              <a:buChar char="§"/>
            </a:pPr>
            <a:r>
              <a:rPr lang="en-US" sz="2000" dirty="0"/>
              <a:t>Text will be displayed &amp; handed out in paper copy</a:t>
            </a:r>
          </a:p>
          <a:p>
            <a:pPr>
              <a:buClr>
                <a:srgbClr val="580B95"/>
              </a:buClr>
              <a:buFont typeface="Wingdings" panose="05000000000000000000" pitchFamily="2" charset="2"/>
              <a:buChar char="§"/>
            </a:pPr>
            <a:r>
              <a:rPr lang="en-US" sz="2000" dirty="0"/>
              <a:t>At the end of exercise the original will be displayed with score for this criterion: are the score and comments justified/ok, or too high, or too low?</a:t>
            </a:r>
          </a:p>
          <a:p>
            <a:pPr>
              <a:buClr>
                <a:srgbClr val="580B95"/>
              </a:buClr>
              <a:buFont typeface="Wingdings" panose="05000000000000000000" pitchFamily="2" charset="2"/>
              <a:buChar char="§"/>
            </a:pPr>
            <a:endParaRPr lang="en-US" sz="2000" dirty="0"/>
          </a:p>
        </p:txBody>
      </p:sp>
    </p:spTree>
    <p:extLst>
      <p:ext uri="{BB962C8B-B14F-4D97-AF65-F5344CB8AC3E}">
        <p14:creationId xmlns:p14="http://schemas.microsoft.com/office/powerpoint/2010/main" val="278043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705999" y="1468997"/>
            <a:ext cx="9853442" cy="3932237"/>
          </a:xfrm>
        </p:spPr>
        <p:txBody>
          <a:bodyPr/>
          <a:lstStyle/>
          <a:p>
            <a:pPr marL="0" indent="0">
              <a:buNone/>
            </a:pPr>
            <a:r>
              <a:rPr lang="en-US" sz="2000" b="1" dirty="0"/>
              <a:t>Criterion 3 - Quality and efficiency of the implementation</a:t>
            </a:r>
          </a:p>
          <a:p>
            <a:pPr marL="0" indent="0">
              <a:buNone/>
            </a:pPr>
            <a:r>
              <a:rPr lang="en-US" sz="2000" dirty="0"/>
              <a:t>The following aspects will be taken into account:</a:t>
            </a:r>
          </a:p>
          <a:p>
            <a:pPr>
              <a:buClr>
                <a:srgbClr val="580B95"/>
              </a:buClr>
              <a:buFont typeface="Wingdings" panose="05000000000000000000" pitchFamily="2" charset="2"/>
              <a:buChar char="§"/>
            </a:pPr>
            <a:r>
              <a:rPr lang="en-US" sz="2000" dirty="0"/>
              <a:t>Quality and effectiveness of the work plan, assessment of risks, and appropriateness of the effort assigned to work packages, and the resources overall</a:t>
            </a:r>
          </a:p>
          <a:p>
            <a:pPr>
              <a:buClr>
                <a:srgbClr val="580B95"/>
              </a:buClr>
              <a:buFont typeface="Wingdings" panose="05000000000000000000" pitchFamily="2" charset="2"/>
              <a:buChar char="§"/>
            </a:pPr>
            <a:r>
              <a:rPr lang="en-US" sz="2000" dirty="0"/>
              <a:t>Capacity and role of each participant, and extent to which the consortium as a whole brings together the necessary expertise.</a:t>
            </a:r>
          </a:p>
        </p:txBody>
      </p:sp>
    </p:spTree>
    <p:extLst>
      <p:ext uri="{BB962C8B-B14F-4D97-AF65-F5344CB8AC3E}">
        <p14:creationId xmlns:p14="http://schemas.microsoft.com/office/powerpoint/2010/main" val="817091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8290" y="190909"/>
            <a:ext cx="10515600" cy="600164"/>
          </a:xfrm>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530509" y="906528"/>
            <a:ext cx="11513710" cy="5951472"/>
          </a:xfrm>
        </p:spPr>
        <p:txBody>
          <a:bodyPr/>
          <a:lstStyle/>
          <a:p>
            <a:pPr marL="0" indent="0">
              <a:buNone/>
            </a:pPr>
            <a:r>
              <a:rPr lang="en-US" sz="2000" b="1" dirty="0"/>
              <a:t>Criterion 3 - Quality and efficiency of the implementation</a:t>
            </a:r>
          </a:p>
          <a:p>
            <a:pPr marL="0" indent="0">
              <a:buNone/>
            </a:pPr>
            <a:r>
              <a:rPr lang="en-US" sz="2000" dirty="0"/>
              <a:t>Overall, the proposal addresses the criterion well. In particular:</a:t>
            </a:r>
          </a:p>
          <a:p>
            <a:pPr marL="0" indent="0">
              <a:buNone/>
            </a:pPr>
            <a:r>
              <a:rPr lang="en-US" sz="2000" dirty="0"/>
              <a:t>* In general, the work plan is effective and of acceptable quality. For example, the breakdown of the project into appropriate work packages and their tasks is convincing, and proportionate to the scale and complexity of the proposed project.</a:t>
            </a:r>
          </a:p>
          <a:p>
            <a:pPr marL="0" indent="0">
              <a:buNone/>
            </a:pPr>
            <a:r>
              <a:rPr lang="en-US" sz="2000" dirty="0"/>
              <a:t>* Milestones are sufficient in number, and timing, and their means of verification. They are appropriate to enable effective monitoring of project progress.</a:t>
            </a:r>
          </a:p>
          <a:p>
            <a:pPr marL="0" indent="0">
              <a:buNone/>
            </a:pPr>
            <a:r>
              <a:rPr lang="en-US" sz="2000" dirty="0"/>
              <a:t>* The content of the deliverables is appropriate to document the outputs of the project.</a:t>
            </a:r>
          </a:p>
          <a:p>
            <a:pPr marL="0" indent="0">
              <a:buNone/>
            </a:pPr>
            <a:r>
              <a:rPr lang="en-US" sz="2000" dirty="0"/>
              <a:t>* The resources assigned to work packages are credibly in line with their objectives and deliverables.</a:t>
            </a:r>
          </a:p>
          <a:p>
            <a:pPr marL="0" indent="0">
              <a:buNone/>
            </a:pPr>
            <a:r>
              <a:rPr lang="en-US" sz="2000" dirty="0"/>
              <a:t>* Each participant has a specific and valid role, and the capacity to carry it out.</a:t>
            </a:r>
          </a:p>
          <a:p>
            <a:pPr marL="0" indent="0">
              <a:buNone/>
            </a:pPr>
            <a:r>
              <a:rPr lang="en-US" sz="2000" dirty="0"/>
              <a:t>* The consortium as a whole brings together the necessary expertise, including valuable previous experience with Local Water Forums, and previous involvement in a </a:t>
            </a:r>
            <a:br>
              <a:rPr lang="en-US" sz="2000" dirty="0"/>
            </a:br>
            <a:r>
              <a:rPr lang="en-US" sz="2000" dirty="0"/>
              <a:t>range of H2020 projects.</a:t>
            </a:r>
          </a:p>
        </p:txBody>
      </p:sp>
    </p:spTree>
    <p:extLst>
      <p:ext uri="{BB962C8B-B14F-4D97-AF65-F5344CB8AC3E}">
        <p14:creationId xmlns:p14="http://schemas.microsoft.com/office/powerpoint/2010/main" val="132089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2:</a:t>
            </a:r>
            <a:br>
              <a:rPr lang="en-GB" dirty="0"/>
            </a:br>
            <a:r>
              <a:rPr lang="en-GB" dirty="0"/>
              <a:t>Evaluation Criteria &amp; Proposal application form</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2229902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de-DE" dirty="0" err="1"/>
              <a:t>Example</a:t>
            </a:r>
            <a:r>
              <a:rPr lang="de-DE" dirty="0"/>
              <a:t>: Evaluation Summary </a:t>
            </a:r>
            <a:r>
              <a:rPr lang="de-DE" dirty="0" err="1"/>
              <a:t>report</a:t>
            </a:r>
            <a:r>
              <a:rPr lang="de-DE" dirty="0"/>
              <a:t> </a:t>
            </a:r>
            <a:endParaRPr lang="en-GB" dirty="0"/>
          </a:p>
        </p:txBody>
      </p:sp>
      <p:sp>
        <p:nvSpPr>
          <p:cNvPr id="3" name="Inhaltsplatzhalter 2"/>
          <p:cNvSpPr>
            <a:spLocks noGrp="1"/>
          </p:cNvSpPr>
          <p:nvPr>
            <p:ph idx="4294967295"/>
          </p:nvPr>
        </p:nvSpPr>
        <p:spPr>
          <a:xfrm>
            <a:off x="696762" y="1348924"/>
            <a:ext cx="10340692" cy="3932237"/>
          </a:xfrm>
        </p:spPr>
        <p:txBody>
          <a:bodyPr/>
          <a:lstStyle/>
          <a:p>
            <a:pPr marL="0" indent="0">
              <a:buNone/>
            </a:pPr>
            <a:r>
              <a:rPr lang="en-US" sz="2000" b="1" dirty="0"/>
              <a:t>Criterion 3 - Quality and efficiency of the implementation</a:t>
            </a:r>
          </a:p>
          <a:p>
            <a:pPr marL="0" indent="0">
              <a:buNone/>
            </a:pPr>
            <a:r>
              <a:rPr lang="en-US" sz="2000" dirty="0"/>
              <a:t>Nevertheless, a number of shortcomings are present, namely:</a:t>
            </a:r>
          </a:p>
          <a:p>
            <a:pPr marL="0" indent="0">
              <a:buNone/>
            </a:pPr>
            <a:r>
              <a:rPr lang="en-US" sz="2000" dirty="0"/>
              <a:t>* Some of the initial deliverables are not scheduled early enough for effective project progress. For example, deliverables on quality control and risk management, and data management, are not scheduled until month 6, and the launch of the website is not scheduled until month 4, which is not sufficiently justified.</a:t>
            </a:r>
          </a:p>
          <a:p>
            <a:pPr marL="0" indent="0">
              <a:buNone/>
            </a:pPr>
            <a:r>
              <a:rPr lang="en-US" sz="2000" dirty="0"/>
              <a:t>* The proposal does not sufficiently identify critical risks concerning the access and availability of testing grounds; and does not credibly mitigate potential difficulties in setting up the local sustainable energy assemblies (e.g. lack of trust and acceptance in the local communities) beyond one-way communication.</a:t>
            </a:r>
          </a:p>
          <a:p>
            <a:pPr marL="0" indent="0">
              <a:buNone/>
            </a:pPr>
            <a:r>
              <a:rPr lang="en-US" sz="2000" dirty="0"/>
              <a:t>* The proposal does not provide sufficient justification for the purchase costs allocated to partner 11 (€53,100, which is 27.7% of Personnel costs) or to partner 13 (€85,500, which is 48.8% of Personnel Costs).</a:t>
            </a:r>
          </a:p>
        </p:txBody>
      </p:sp>
    </p:spTree>
    <p:extLst>
      <p:ext uri="{BB962C8B-B14F-4D97-AF65-F5344CB8AC3E}">
        <p14:creationId xmlns:p14="http://schemas.microsoft.com/office/powerpoint/2010/main" val="1608655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091" y="89193"/>
            <a:ext cx="9382686" cy="1252946"/>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l="17754" t="22912" r="20198" b="8469"/>
          <a:stretch/>
        </p:blipFill>
        <p:spPr>
          <a:xfrm>
            <a:off x="347547" y="1231303"/>
            <a:ext cx="8866940" cy="5515861"/>
          </a:xfrm>
          <a:prstGeom prst="rect">
            <a:avLst/>
          </a:prstGeom>
        </p:spPr>
      </p:pic>
    </p:spTree>
    <p:extLst>
      <p:ext uri="{BB962C8B-B14F-4D97-AF65-F5344CB8AC3E}">
        <p14:creationId xmlns:p14="http://schemas.microsoft.com/office/powerpoint/2010/main" val="2305216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3. </a:t>
            </a:r>
            <a:r>
              <a:rPr lang="fr-FR" sz="4400" kern="1200" dirty="0" err="1"/>
              <a:t>Exercise</a:t>
            </a:r>
            <a:r>
              <a:rPr lang="fr-FR" sz="4400" dirty="0"/>
              <a:t>: </a:t>
            </a:r>
            <a:r>
              <a:rPr lang="fr-FR" sz="4400" dirty="0" err="1"/>
              <a:t>Proposal</a:t>
            </a:r>
            <a:r>
              <a:rPr lang="fr-FR" sz="4400" dirty="0"/>
              <a:t> application </a:t>
            </a:r>
            <a:r>
              <a:rPr lang="fr-FR" sz="4400" dirty="0" err="1"/>
              <a:t>form</a:t>
            </a:r>
            <a:endParaRPr lang="en-GB" sz="4400" dirty="0"/>
          </a:p>
        </p:txBody>
      </p:sp>
    </p:spTree>
    <p:extLst>
      <p:ext uri="{BB962C8B-B14F-4D97-AF65-F5344CB8AC3E}">
        <p14:creationId xmlns:p14="http://schemas.microsoft.com/office/powerpoint/2010/main" val="48577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3923989917"/>
              </p:ext>
            </p:extLst>
          </p:nvPr>
        </p:nvGraphicFramePr>
        <p:xfrm>
          <a:off x="1638821" y="2286000"/>
          <a:ext cx="8534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747320" y="454835"/>
            <a:ext cx="8505800" cy="2246769"/>
          </a:xfrm>
          <a:prstGeom prst="rect">
            <a:avLst/>
          </a:prstGeom>
          <a:noFill/>
        </p:spPr>
        <p:txBody>
          <a:bodyPr wrap="square" rtlCol="0">
            <a:spAutoFit/>
          </a:bodyPr>
          <a:lstStyle/>
          <a:p>
            <a:pPr>
              <a:defRPr/>
            </a:pPr>
            <a:r>
              <a:rPr lang="en-GB" sz="2000" dirty="0">
                <a:solidFill>
                  <a:srgbClr val="7030A0"/>
                </a:solidFill>
                <a:latin typeface="Arial"/>
              </a:rPr>
              <a:t>Example: structure of a HORIZON EUROPE - RIA (Research &amp; Innovation Action)</a:t>
            </a:r>
          </a:p>
          <a:p>
            <a:pPr>
              <a:defRPr/>
            </a:pPr>
            <a:endParaRPr lang="en-GB" sz="2000" dirty="0">
              <a:solidFill>
                <a:srgbClr val="7030A0"/>
              </a:solidFill>
              <a:latin typeface="Arial"/>
            </a:endParaRPr>
          </a:p>
          <a:p>
            <a:pPr>
              <a:defRPr/>
            </a:pPr>
            <a:r>
              <a:rPr lang="en-GB" sz="2000" dirty="0">
                <a:solidFill>
                  <a:srgbClr val="7030A0"/>
                </a:solidFill>
                <a:latin typeface="Arial"/>
              </a:rPr>
              <a:t>Standard Horizon Europe </a:t>
            </a:r>
            <a:r>
              <a:rPr lang="en-GB" sz="2000" dirty="0">
                <a:solidFill>
                  <a:srgbClr val="7030A0"/>
                </a:solidFill>
              </a:rPr>
              <a:t>application form RIA/IA:  </a:t>
            </a:r>
            <a:r>
              <a:rPr lang="en-GB" sz="2000" dirty="0">
                <a:solidFill>
                  <a:srgbClr val="7030A0"/>
                </a:solidFill>
                <a:hlinkClick r:id="rId8"/>
              </a:rPr>
              <a:t>https://ec.europa.eu/info/funding-tenders/opportunities/docs/2021-2027/horizon/temp-form/af/af_he-ria-ia_en.pdf</a:t>
            </a:r>
            <a:endParaRPr lang="en-GB" sz="2000" dirty="0">
              <a:solidFill>
                <a:srgbClr val="7030A0"/>
              </a:solidFill>
            </a:endParaRPr>
          </a:p>
          <a:p>
            <a:pPr>
              <a:defRPr/>
            </a:pPr>
            <a:endParaRPr lang="en-GB" sz="2000" dirty="0">
              <a:solidFill>
                <a:srgbClr val="7030A0"/>
              </a:solidFill>
              <a:latin typeface="Arial"/>
            </a:endParaRPr>
          </a:p>
        </p:txBody>
      </p:sp>
    </p:spTree>
    <p:extLst>
      <p:ext uri="{BB962C8B-B14F-4D97-AF65-F5344CB8AC3E}">
        <p14:creationId xmlns:p14="http://schemas.microsoft.com/office/powerpoint/2010/main" val="1485603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472938913"/>
              </p:ext>
            </p:extLst>
          </p:nvPr>
        </p:nvGraphicFramePr>
        <p:xfrm>
          <a:off x="581130" y="345981"/>
          <a:ext cx="8534400" cy="1955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p:cNvPicPr>
            <a:picLocks noChangeAspect="1"/>
          </p:cNvPicPr>
          <p:nvPr/>
        </p:nvPicPr>
        <p:blipFill>
          <a:blip r:embed="rId7"/>
          <a:stretch>
            <a:fillRect/>
          </a:stretch>
        </p:blipFill>
        <p:spPr>
          <a:xfrm>
            <a:off x="6702564" y="345981"/>
            <a:ext cx="5619750" cy="5762625"/>
          </a:xfrm>
          <a:prstGeom prst="rect">
            <a:avLst/>
          </a:prstGeom>
        </p:spPr>
      </p:pic>
      <p:sp>
        <p:nvSpPr>
          <p:cNvPr id="2" name="Rechteck 1"/>
          <p:cNvSpPr/>
          <p:nvPr/>
        </p:nvSpPr>
        <p:spPr>
          <a:xfrm>
            <a:off x="770497" y="2453569"/>
            <a:ext cx="5365571" cy="369332"/>
          </a:xfrm>
          <a:prstGeom prst="rect">
            <a:avLst/>
          </a:prstGeom>
        </p:spPr>
        <p:txBody>
          <a:bodyPr wrap="none">
            <a:spAutoFit/>
          </a:bodyPr>
          <a:lstStyle/>
          <a:p>
            <a:r>
              <a:rPr lang="de-AT" dirty="0" err="1"/>
              <a:t>to</a:t>
            </a:r>
            <a:r>
              <a:rPr lang="de-AT" dirty="0"/>
              <a:t> </a:t>
            </a:r>
            <a:r>
              <a:rPr lang="de-AT" dirty="0" err="1"/>
              <a:t>be</a:t>
            </a:r>
            <a:r>
              <a:rPr lang="de-AT" dirty="0"/>
              <a:t> </a:t>
            </a:r>
            <a:r>
              <a:rPr lang="de-AT" dirty="0" err="1"/>
              <a:t>completed</a:t>
            </a:r>
            <a:r>
              <a:rPr lang="de-AT" dirty="0"/>
              <a:t> online (</a:t>
            </a:r>
            <a:r>
              <a:rPr lang="de-AT" dirty="0" err="1"/>
              <a:t>Funding</a:t>
            </a:r>
            <a:r>
              <a:rPr lang="de-AT" dirty="0"/>
              <a:t> </a:t>
            </a:r>
            <a:r>
              <a:rPr lang="de-AT" dirty="0" err="1"/>
              <a:t>and</a:t>
            </a:r>
            <a:r>
              <a:rPr lang="de-AT" dirty="0"/>
              <a:t> </a:t>
            </a:r>
            <a:r>
              <a:rPr lang="de-AT" dirty="0" err="1"/>
              <a:t>tender</a:t>
            </a:r>
            <a:r>
              <a:rPr lang="de-AT" dirty="0"/>
              <a:t> </a:t>
            </a:r>
            <a:r>
              <a:rPr lang="de-AT" dirty="0" err="1"/>
              <a:t>portal</a:t>
            </a:r>
            <a:r>
              <a:rPr lang="de-AT" dirty="0"/>
              <a:t>)</a:t>
            </a:r>
          </a:p>
        </p:txBody>
      </p:sp>
    </p:spTree>
    <p:extLst>
      <p:ext uri="{BB962C8B-B14F-4D97-AF65-F5344CB8AC3E}">
        <p14:creationId xmlns:p14="http://schemas.microsoft.com/office/powerpoint/2010/main" val="4065708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9917" y="-240899"/>
            <a:ext cx="5705475" cy="7781925"/>
          </a:xfrm>
          <a:prstGeom prst="rect">
            <a:avLst/>
          </a:prstGeom>
        </p:spPr>
      </p:pic>
    </p:spTree>
    <p:extLst>
      <p:ext uri="{BB962C8B-B14F-4D97-AF65-F5344CB8AC3E}">
        <p14:creationId xmlns:p14="http://schemas.microsoft.com/office/powerpoint/2010/main" val="835937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462015" y="0"/>
            <a:ext cx="5600700" cy="6477000"/>
          </a:xfrm>
          <a:prstGeom prst="rect">
            <a:avLst/>
          </a:prstGeom>
        </p:spPr>
      </p:pic>
    </p:spTree>
    <p:extLst>
      <p:ext uri="{BB962C8B-B14F-4D97-AF65-F5344CB8AC3E}">
        <p14:creationId xmlns:p14="http://schemas.microsoft.com/office/powerpoint/2010/main" val="460901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756420" y="605832"/>
            <a:ext cx="8277225" cy="5867400"/>
          </a:xfrm>
          <a:prstGeom prst="rect">
            <a:avLst/>
          </a:prstGeom>
        </p:spPr>
      </p:pic>
    </p:spTree>
    <p:extLst>
      <p:ext uri="{BB962C8B-B14F-4D97-AF65-F5344CB8AC3E}">
        <p14:creationId xmlns:p14="http://schemas.microsoft.com/office/powerpoint/2010/main" val="2692002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spTree>
    <p:extLst>
      <p:ext uri="{BB962C8B-B14F-4D97-AF65-F5344CB8AC3E}">
        <p14:creationId xmlns:p14="http://schemas.microsoft.com/office/powerpoint/2010/main" val="3724660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485847" y="152976"/>
            <a:ext cx="5743575" cy="8220075"/>
          </a:xfrm>
          <a:prstGeom prst="rect">
            <a:avLst/>
          </a:prstGeom>
        </p:spPr>
      </p:pic>
      <p:pic>
        <p:nvPicPr>
          <p:cNvPr id="3" name="Grafik 2"/>
          <p:cNvPicPr>
            <a:picLocks noChangeAspect="1"/>
          </p:cNvPicPr>
          <p:nvPr/>
        </p:nvPicPr>
        <p:blipFill>
          <a:blip r:embed="rId3"/>
          <a:stretch>
            <a:fillRect/>
          </a:stretch>
        </p:blipFill>
        <p:spPr>
          <a:xfrm>
            <a:off x="5958986" y="712647"/>
            <a:ext cx="5619750" cy="4086225"/>
          </a:xfrm>
          <a:prstGeom prst="rect">
            <a:avLst/>
          </a:prstGeom>
        </p:spPr>
      </p:pic>
    </p:spTree>
    <p:extLst>
      <p:ext uri="{BB962C8B-B14F-4D97-AF65-F5344CB8AC3E}">
        <p14:creationId xmlns:p14="http://schemas.microsoft.com/office/powerpoint/2010/main" val="1999269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pPr marL="0" indent="0"/>
            <a:r>
              <a:rPr lang="fr-FR" sz="4400" kern="1200" dirty="0"/>
              <a:t>1. </a:t>
            </a:r>
            <a:r>
              <a:rPr lang="en-US" sz="4400" kern="1200" dirty="0"/>
              <a:t>Evaluation process, criteria and scores</a:t>
            </a:r>
            <a:endParaRPr lang="en-GB" sz="4400" dirty="0"/>
          </a:p>
        </p:txBody>
      </p:sp>
    </p:spTree>
    <p:extLst>
      <p:ext uri="{BB962C8B-B14F-4D97-AF65-F5344CB8AC3E}">
        <p14:creationId xmlns:p14="http://schemas.microsoft.com/office/powerpoint/2010/main" val="34066859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a:off x="1388555" y="926750"/>
            <a:ext cx="6365525" cy="4912989"/>
          </a:xfrm>
          <a:prstGeom prst="rect">
            <a:avLst/>
          </a:prstGeom>
        </p:spPr>
      </p:pic>
    </p:spTree>
    <p:extLst>
      <p:ext uri="{BB962C8B-B14F-4D97-AF65-F5344CB8AC3E}">
        <p14:creationId xmlns:p14="http://schemas.microsoft.com/office/powerpoint/2010/main" val="354255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719869" y="539889"/>
            <a:ext cx="8220075" cy="5295900"/>
          </a:xfrm>
          <a:prstGeom prst="rect">
            <a:avLst/>
          </a:prstGeom>
        </p:spPr>
      </p:pic>
    </p:spTree>
    <p:extLst>
      <p:ext uri="{BB962C8B-B14F-4D97-AF65-F5344CB8AC3E}">
        <p14:creationId xmlns:p14="http://schemas.microsoft.com/office/powerpoint/2010/main" val="972051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208608" y="148422"/>
            <a:ext cx="5886450" cy="7505700"/>
          </a:xfrm>
          <a:prstGeom prst="rect">
            <a:avLst/>
          </a:prstGeom>
        </p:spPr>
      </p:pic>
      <p:pic>
        <p:nvPicPr>
          <p:cNvPr id="4" name="Grafik 3"/>
          <p:cNvPicPr>
            <a:picLocks noChangeAspect="1"/>
          </p:cNvPicPr>
          <p:nvPr/>
        </p:nvPicPr>
        <p:blipFill>
          <a:blip r:embed="rId3"/>
          <a:stretch>
            <a:fillRect/>
          </a:stretch>
        </p:blipFill>
        <p:spPr>
          <a:xfrm>
            <a:off x="6178376" y="268794"/>
            <a:ext cx="5924550" cy="6400800"/>
          </a:xfrm>
          <a:prstGeom prst="rect">
            <a:avLst/>
          </a:prstGeom>
        </p:spPr>
      </p:pic>
    </p:spTree>
    <p:extLst>
      <p:ext uri="{BB962C8B-B14F-4D97-AF65-F5344CB8AC3E}">
        <p14:creationId xmlns:p14="http://schemas.microsoft.com/office/powerpoint/2010/main" val="3724200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extLst>
              <p:ext uri="{D42A27DB-BD31-4B8C-83A1-F6EECF244321}">
                <p14:modId xmlns:p14="http://schemas.microsoft.com/office/powerpoint/2010/main" val="723503067"/>
              </p:ext>
            </p:extLst>
          </p:nvPr>
        </p:nvGraphicFramePr>
        <p:xfrm>
          <a:off x="1525675" y="2084346"/>
          <a:ext cx="8534400" cy="19349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lstStyle/>
          <a:p>
            <a:pPr>
              <a:defRPr/>
            </a:pPr>
            <a:r>
              <a:rPr lang="en-GB" dirty="0">
                <a:solidFill>
                  <a:srgbClr val="7030A0"/>
                </a:solidFill>
              </a:rPr>
              <a:t>Example: structure of a HORIZON EUROPE - RIA (Research &amp; Innovation Action)</a:t>
            </a:r>
          </a:p>
        </p:txBody>
      </p:sp>
    </p:spTree>
    <p:extLst>
      <p:ext uri="{BB962C8B-B14F-4D97-AF65-F5344CB8AC3E}">
        <p14:creationId xmlns:p14="http://schemas.microsoft.com/office/powerpoint/2010/main" val="1936729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5520" y="188640"/>
            <a:ext cx="5628913" cy="523220"/>
          </a:xfrm>
          <a:prstGeom prst="rect">
            <a:avLst/>
          </a:prstGeom>
        </p:spPr>
        <p:txBody>
          <a:bodyPr wrap="none">
            <a:spAutoFit/>
          </a:bodyPr>
          <a:lstStyle/>
          <a:p>
            <a:pPr>
              <a:defRPr/>
            </a:pPr>
            <a:r>
              <a:rPr lang="de-DE" sz="2800" dirty="0">
                <a:solidFill>
                  <a:srgbClr val="7030A0"/>
                </a:solidFill>
                <a:latin typeface="Arial"/>
              </a:rPr>
              <a:t> STRUCTURE OF PART B (RIA)</a:t>
            </a:r>
            <a:r>
              <a:rPr lang="de-DE" sz="2800" dirty="0">
                <a:solidFill>
                  <a:prstClr val="white"/>
                </a:solidFill>
                <a:latin typeface="Arial"/>
              </a:rPr>
              <a:t>B</a:t>
            </a:r>
          </a:p>
        </p:txBody>
      </p:sp>
      <p:sp>
        <p:nvSpPr>
          <p:cNvPr id="5" name="object 9">
            <a:extLst>
              <a:ext uri="{FF2B5EF4-FFF2-40B4-BE49-F238E27FC236}">
                <a16:creationId xmlns:a16="http://schemas.microsoft.com/office/drawing/2014/main" id="{BDA460A1-D20B-8443-9750-D15C701430A9}"/>
              </a:ext>
            </a:extLst>
          </p:cNvPr>
          <p:cNvSpPr/>
          <p:nvPr/>
        </p:nvSpPr>
        <p:spPr>
          <a:xfrm>
            <a:off x="7854445" y="1067699"/>
            <a:ext cx="360045" cy="3303334"/>
          </a:xfrm>
          <a:custGeom>
            <a:avLst/>
            <a:gdLst/>
            <a:ahLst/>
            <a:cxnLst/>
            <a:rect l="l" t="t" r="r" b="b"/>
            <a:pathLst>
              <a:path w="360045" h="3168650">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ln w="25399">
            <a:solidFill>
              <a:srgbClr val="FF0000"/>
            </a:solidFill>
          </a:ln>
        </p:spPr>
        <p:txBody>
          <a:bodyPr wrap="square" lIns="0" tIns="0" rIns="0" bIns="0" rtlCol="0"/>
          <a:lstStyle/>
          <a:p>
            <a:pPr>
              <a:defRPr/>
            </a:pPr>
            <a:endParaRPr>
              <a:solidFill>
                <a:srgbClr val="3F3F3F"/>
              </a:solidFill>
              <a:latin typeface="Arial"/>
            </a:endParaRPr>
          </a:p>
        </p:txBody>
      </p:sp>
      <p:sp>
        <p:nvSpPr>
          <p:cNvPr id="2" name="Rechteck 1"/>
          <p:cNvSpPr/>
          <p:nvPr/>
        </p:nvSpPr>
        <p:spPr>
          <a:xfrm>
            <a:off x="1938467" y="1067699"/>
            <a:ext cx="6096000" cy="3693319"/>
          </a:xfrm>
          <a:prstGeom prst="rect">
            <a:avLst/>
          </a:prstGeom>
        </p:spPr>
        <p:txBody>
          <a:bodyPr>
            <a:spAutoFit/>
          </a:bodyPr>
          <a:lstStyle/>
          <a:p>
            <a:r>
              <a:rPr lang="de-AT" b="1" dirty="0"/>
              <a:t>1. </a:t>
            </a:r>
            <a:r>
              <a:rPr lang="en-GB" b="1" dirty="0"/>
              <a:t>Excellence</a:t>
            </a:r>
          </a:p>
          <a:p>
            <a:r>
              <a:rPr lang="en-GB" dirty="0"/>
              <a:t>1.1  Objectives and ambition</a:t>
            </a:r>
          </a:p>
          <a:p>
            <a:r>
              <a:rPr lang="en-GB" dirty="0"/>
              <a:t>1.2  Methodology</a:t>
            </a:r>
          </a:p>
          <a:p>
            <a:endParaRPr lang="en-GB" dirty="0"/>
          </a:p>
          <a:p>
            <a:r>
              <a:rPr lang="en-GB" b="1" dirty="0"/>
              <a:t>2. Impact</a:t>
            </a:r>
          </a:p>
          <a:p>
            <a:r>
              <a:rPr lang="en-GB" dirty="0"/>
              <a:t>2.1  Project´s pathways to impact</a:t>
            </a:r>
          </a:p>
          <a:p>
            <a:r>
              <a:rPr lang="en-GB" dirty="0"/>
              <a:t>2.2 Measures to maximise impact  Dissemination   </a:t>
            </a:r>
          </a:p>
          <a:p>
            <a:r>
              <a:rPr lang="en-GB" dirty="0"/>
              <a:t>      Exploitation and Communication</a:t>
            </a:r>
          </a:p>
          <a:p>
            <a:r>
              <a:rPr lang="en-GB" dirty="0"/>
              <a:t>2.3 Summary</a:t>
            </a:r>
          </a:p>
          <a:p>
            <a:endParaRPr lang="en-GB" dirty="0"/>
          </a:p>
          <a:p>
            <a:r>
              <a:rPr lang="en-GB" b="1" dirty="0"/>
              <a:t>3. Quality and efficiency of the implementation </a:t>
            </a:r>
          </a:p>
          <a:p>
            <a:r>
              <a:rPr lang="en-GB" dirty="0"/>
              <a:t>3.1  Work plan and Resources</a:t>
            </a:r>
          </a:p>
          <a:p>
            <a:r>
              <a:rPr lang="en-GB" dirty="0"/>
              <a:t>3.2  Capacity of participants and consortium as a whole</a:t>
            </a:r>
          </a:p>
        </p:txBody>
      </p:sp>
      <p:sp>
        <p:nvSpPr>
          <p:cNvPr id="6" name="object 10">
            <a:extLst>
              <a:ext uri="{FF2B5EF4-FFF2-40B4-BE49-F238E27FC236}">
                <a16:creationId xmlns:a16="http://schemas.microsoft.com/office/drawing/2014/main" id="{CECE0A8B-1BC5-4B44-ADF1-104425C4AB98}"/>
              </a:ext>
            </a:extLst>
          </p:cNvPr>
          <p:cNvSpPr txBox="1"/>
          <p:nvPr/>
        </p:nvSpPr>
        <p:spPr>
          <a:xfrm>
            <a:off x="8563936" y="1339166"/>
            <a:ext cx="2961091" cy="2943755"/>
          </a:xfrm>
          <a:prstGeom prst="rect">
            <a:avLst/>
          </a:prstGeom>
        </p:spPr>
        <p:txBody>
          <a:bodyPr vert="horz" wrap="square" lIns="0" tIns="12065" rIns="0" bIns="0" rtlCol="0">
            <a:spAutoFit/>
          </a:bodyPr>
          <a:lstStyle/>
          <a:p>
            <a:pPr marL="12700" marR="5080">
              <a:spcBef>
                <a:spcPts val="95"/>
              </a:spcBef>
              <a:defRPr/>
            </a:pPr>
            <a:r>
              <a:rPr lang="de-AT" sz="2800" b="1" spc="-30" dirty="0">
                <a:solidFill>
                  <a:srgbClr val="FF0000"/>
                </a:solidFill>
                <a:latin typeface="Calibri"/>
                <a:cs typeface="Calibri"/>
              </a:rPr>
              <a:t>PAGE  </a:t>
            </a:r>
            <a:r>
              <a:rPr lang="de-AT" sz="2800" b="1" spc="-10" dirty="0">
                <a:solidFill>
                  <a:srgbClr val="FF0000"/>
                </a:solidFill>
                <a:latin typeface="Calibri"/>
                <a:cs typeface="Calibri"/>
              </a:rPr>
              <a:t>LI</a:t>
            </a:r>
            <a:r>
              <a:rPr lang="de-AT" sz="2800" b="1" dirty="0">
                <a:solidFill>
                  <a:srgbClr val="FF0000"/>
                </a:solidFill>
                <a:latin typeface="Calibri"/>
                <a:cs typeface="Calibri"/>
              </a:rPr>
              <a:t>M</a:t>
            </a:r>
            <a:r>
              <a:rPr lang="de-AT" sz="2800" b="1" spc="-10" dirty="0">
                <a:solidFill>
                  <a:srgbClr val="FF0000"/>
                </a:solidFill>
                <a:latin typeface="Calibri"/>
                <a:cs typeface="Calibri"/>
              </a:rPr>
              <a:t>IT</a:t>
            </a:r>
            <a:r>
              <a:rPr lang="de-AT" sz="2800" b="1" spc="-5" dirty="0">
                <a:solidFill>
                  <a:srgbClr val="FF0000"/>
                </a:solidFill>
                <a:latin typeface="Calibri"/>
                <a:cs typeface="Calibri"/>
              </a:rPr>
              <a:t>! 45 </a:t>
            </a:r>
            <a:r>
              <a:rPr lang="de-AT" sz="2800" b="1" spc="-5" dirty="0" err="1">
                <a:solidFill>
                  <a:srgbClr val="FF0000"/>
                </a:solidFill>
                <a:latin typeface="Calibri"/>
                <a:cs typeface="Calibri"/>
              </a:rPr>
              <a:t>pages</a:t>
            </a:r>
            <a:r>
              <a:rPr lang="de-AT" sz="2800" b="1" spc="-5" dirty="0">
                <a:solidFill>
                  <a:srgbClr val="FF0000"/>
                </a:solidFill>
                <a:latin typeface="Calibri"/>
                <a:cs typeface="Calibri"/>
              </a:rPr>
              <a:t> (RIA) /</a:t>
            </a:r>
          </a:p>
          <a:p>
            <a:pPr marL="12700" marR="5080">
              <a:spcBef>
                <a:spcPts val="95"/>
              </a:spcBef>
              <a:defRPr/>
            </a:pPr>
            <a:r>
              <a:rPr lang="de-DE" sz="2800" b="1" spc="-5" dirty="0">
                <a:solidFill>
                  <a:srgbClr val="FF0000"/>
                </a:solidFill>
                <a:latin typeface="Calibri"/>
                <a:cs typeface="Calibri"/>
              </a:rPr>
              <a:t>50 </a:t>
            </a:r>
            <a:r>
              <a:rPr lang="de-DE" sz="2800" b="1" spc="-5" dirty="0" err="1">
                <a:solidFill>
                  <a:srgbClr val="FF0000"/>
                </a:solidFill>
                <a:latin typeface="Calibri"/>
                <a:cs typeface="Calibri"/>
              </a:rPr>
              <a:t>pages</a:t>
            </a:r>
            <a:r>
              <a:rPr lang="de-DE" sz="2800" b="1" spc="-5" dirty="0">
                <a:solidFill>
                  <a:srgbClr val="FF0000"/>
                </a:solidFill>
                <a:latin typeface="Calibri"/>
                <a:cs typeface="Calibri"/>
              </a:rPr>
              <a:t> </a:t>
            </a:r>
            <a:r>
              <a:rPr lang="de-DE" sz="2800" b="1" spc="-5" dirty="0" err="1">
                <a:solidFill>
                  <a:srgbClr val="FF0000"/>
                </a:solidFill>
                <a:latin typeface="Calibri"/>
                <a:cs typeface="Calibri"/>
              </a:rPr>
              <a:t>for</a:t>
            </a:r>
            <a:r>
              <a:rPr lang="de-DE" sz="2800" b="1" spc="-5" dirty="0">
                <a:solidFill>
                  <a:srgbClr val="FF0000"/>
                </a:solidFill>
                <a:latin typeface="Calibri"/>
                <a:cs typeface="Calibri"/>
              </a:rPr>
              <a:t> </a:t>
            </a:r>
            <a:r>
              <a:rPr lang="en-US" sz="2800" b="1" spc="-5" dirty="0">
                <a:solidFill>
                  <a:srgbClr val="FF0000"/>
                </a:solidFill>
                <a:latin typeface="Calibri"/>
                <a:cs typeface="Calibri"/>
              </a:rPr>
              <a:t>topics using lump sum funding</a:t>
            </a:r>
            <a:endParaRPr lang="de-AT" sz="2800" b="1" spc="-5" dirty="0">
              <a:solidFill>
                <a:srgbClr val="FF0000"/>
              </a:solidFill>
              <a:latin typeface="Calibri"/>
              <a:cs typeface="Calibri"/>
            </a:endParaRPr>
          </a:p>
          <a:p>
            <a:pPr marL="12700" marR="5080">
              <a:spcBef>
                <a:spcPts val="95"/>
              </a:spcBef>
              <a:defRPr/>
            </a:pPr>
            <a:r>
              <a:rPr lang="de-AT" sz="1600" b="1" spc="-5" dirty="0">
                <a:solidFill>
                  <a:srgbClr val="FF0000"/>
                </a:solidFill>
                <a:latin typeface="Calibri"/>
                <a:cs typeface="Calibri"/>
              </a:rPr>
              <a:t>(</a:t>
            </a:r>
            <a:r>
              <a:rPr lang="de-AT" sz="1600" b="1" spc="-5" dirty="0" err="1">
                <a:solidFill>
                  <a:srgbClr val="FF0000"/>
                </a:solidFill>
                <a:latin typeface="Calibri"/>
                <a:cs typeface="Calibri"/>
              </a:rPr>
              <a:t>including</a:t>
            </a:r>
            <a:r>
              <a:rPr lang="de-AT" sz="1600" b="1" spc="-5" dirty="0">
                <a:solidFill>
                  <a:srgbClr val="FF0000"/>
                </a:solidFill>
                <a:latin typeface="Calibri"/>
                <a:cs typeface="Calibri"/>
              </a:rPr>
              <a:t> title </a:t>
            </a:r>
            <a:r>
              <a:rPr lang="de-AT" sz="1600" b="1" spc="-5" dirty="0" err="1">
                <a:solidFill>
                  <a:srgbClr val="FF0000"/>
                </a:solidFill>
                <a:latin typeface="Calibri"/>
                <a:cs typeface="Calibri"/>
              </a:rPr>
              <a:t>page</a:t>
            </a:r>
            <a:r>
              <a:rPr lang="de-AT" sz="1600" b="1" spc="-5" dirty="0">
                <a:solidFill>
                  <a:srgbClr val="FF0000"/>
                </a:solidFill>
                <a:latin typeface="Calibri"/>
                <a:cs typeface="Calibri"/>
              </a:rPr>
              <a:t> </a:t>
            </a:r>
            <a:r>
              <a:rPr lang="de-AT" sz="1600" b="1" spc="-5" dirty="0" err="1">
                <a:solidFill>
                  <a:srgbClr val="FF0000"/>
                </a:solidFill>
                <a:latin typeface="Calibri"/>
                <a:cs typeface="Calibri"/>
              </a:rPr>
              <a:t>and</a:t>
            </a:r>
            <a:r>
              <a:rPr lang="de-AT" sz="1600" b="1" spc="-5" dirty="0">
                <a:solidFill>
                  <a:srgbClr val="FF0000"/>
                </a:solidFill>
                <a:latin typeface="Calibri"/>
                <a:cs typeface="Calibri"/>
              </a:rPr>
              <a:t> </a:t>
            </a:r>
            <a:r>
              <a:rPr lang="de-AT" sz="1600" b="1" spc="-5" dirty="0" err="1">
                <a:solidFill>
                  <a:srgbClr val="FF0000"/>
                </a:solidFill>
                <a:latin typeface="Calibri"/>
                <a:cs typeface="Calibri"/>
              </a:rPr>
              <a:t>list</a:t>
            </a:r>
            <a:r>
              <a:rPr lang="de-AT" sz="1600" b="1" spc="-5" dirty="0">
                <a:solidFill>
                  <a:srgbClr val="FF0000"/>
                </a:solidFill>
                <a:latin typeface="Calibri"/>
                <a:cs typeface="Calibri"/>
              </a:rPr>
              <a:t> </a:t>
            </a:r>
            <a:r>
              <a:rPr lang="de-AT" sz="1600" b="1" spc="-5" dirty="0" err="1">
                <a:solidFill>
                  <a:srgbClr val="FF0000"/>
                </a:solidFill>
                <a:latin typeface="Calibri"/>
                <a:cs typeface="Calibri"/>
              </a:rPr>
              <a:t>of</a:t>
            </a:r>
            <a:r>
              <a:rPr lang="de-AT" sz="1600" b="1" spc="-5" dirty="0">
                <a:solidFill>
                  <a:srgbClr val="FF0000"/>
                </a:solidFill>
                <a:latin typeface="Calibri"/>
                <a:cs typeface="Calibri"/>
              </a:rPr>
              <a:t> </a:t>
            </a:r>
            <a:r>
              <a:rPr lang="de-AT" sz="1600" b="1" spc="-5" dirty="0" err="1">
                <a:solidFill>
                  <a:srgbClr val="FF0000"/>
                </a:solidFill>
                <a:latin typeface="Calibri"/>
                <a:cs typeface="Calibri"/>
              </a:rPr>
              <a:t>participants</a:t>
            </a:r>
            <a:r>
              <a:rPr lang="de-AT" sz="1600" b="1" spc="-5" dirty="0">
                <a:solidFill>
                  <a:srgbClr val="FF0000"/>
                </a:solidFill>
                <a:latin typeface="Calibri"/>
                <a:cs typeface="Calibri"/>
              </a:rPr>
              <a:t>)</a:t>
            </a:r>
          </a:p>
          <a:p>
            <a:pPr marL="12700" marR="5080">
              <a:spcBef>
                <a:spcPts val="95"/>
              </a:spcBef>
              <a:defRPr/>
            </a:pPr>
            <a:endParaRPr lang="de-DE" sz="1600" b="1" spc="-5" dirty="0">
              <a:solidFill>
                <a:srgbClr val="FF0000"/>
              </a:solidFill>
              <a:latin typeface="Calibri"/>
              <a:cs typeface="Calibri"/>
            </a:endParaRPr>
          </a:p>
        </p:txBody>
      </p:sp>
    </p:spTree>
    <p:extLst>
      <p:ext uri="{BB962C8B-B14F-4D97-AF65-F5344CB8AC3E}">
        <p14:creationId xmlns:p14="http://schemas.microsoft.com/office/powerpoint/2010/main" val="555670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999"/>
            <a:ext cx="10515600" cy="547925"/>
          </a:xfrm>
        </p:spPr>
        <p:txBody>
          <a:bodyPr anchor="t" anchorCtr="0">
            <a:noAutofit/>
          </a:bodyPr>
          <a:lstStyle/>
          <a:p>
            <a:r>
              <a:rPr lang="en-US" altLang="en-US" sz="3200" dirty="0">
                <a:solidFill>
                  <a:schemeClr val="tx2"/>
                </a:solidFill>
              </a:rPr>
              <a:t>Contact us! </a:t>
            </a:r>
            <a:endParaRPr lang="en-GB" sz="3200" b="0" dirty="0">
              <a:solidFill>
                <a:schemeClr val="tx2"/>
              </a:solidFill>
            </a:endParaRPr>
          </a:p>
        </p:txBody>
      </p:sp>
      <p:sp>
        <p:nvSpPr>
          <p:cNvPr id="4" name="Text Placeholder 2"/>
          <p:cNvSpPr txBox="1">
            <a:spLocks/>
          </p:cNvSpPr>
          <p:nvPr/>
        </p:nvSpPr>
        <p:spPr>
          <a:xfrm>
            <a:off x="838200" y="1742536"/>
            <a:ext cx="10515600" cy="4805937"/>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1</a:t>
            </a: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rPr>
              <a:t>Trainer 2</a:t>
            </a:r>
          </a:p>
          <a:p>
            <a:pPr marL="360000" indent="-360000">
              <a:buClr>
                <a:schemeClr val="accent2"/>
              </a:buClr>
              <a:buFont typeface="Arial" panose="020B0604020202020204" pitchFamily="34" charset="0"/>
              <a:buChar char="●"/>
              <a:defRPr/>
            </a:pPr>
            <a:endParaRPr lang="en-US" sz="2300" b="0" dirty="0">
              <a:solidFill>
                <a:schemeClr val="tx1"/>
              </a:solidFill>
              <a:cs typeface="Arial" panose="020B0604020202020204" pitchFamily="34" charset="0"/>
            </a:endParaRPr>
          </a:p>
          <a:p>
            <a:pPr marL="360000" indent="-360000">
              <a:buClr>
                <a:schemeClr val="accent2"/>
              </a:buClr>
              <a:buFont typeface="Arial" panose="020B0604020202020204" pitchFamily="34" charset="0"/>
              <a:buChar char="●"/>
              <a:defRPr/>
            </a:pPr>
            <a:r>
              <a:rPr lang="en-US" sz="2300" b="0" dirty="0">
                <a:solidFill>
                  <a:schemeClr val="tx1"/>
                </a:solidFill>
                <a:cs typeface="Arial" panose="020B0604020202020204" pitchFamily="34" charset="0"/>
                <a:hlinkClick r:id="rId3"/>
              </a:rPr>
              <a:t>eu-eap_sticooperation@servicefacility.eu</a:t>
            </a:r>
            <a:endParaRPr lang="en-US" sz="2300" b="0" dirty="0">
              <a:solidFill>
                <a:schemeClr val="tx1"/>
              </a:solidFill>
              <a:cs typeface="Arial" panose="020B0604020202020204" pitchFamily="34" charset="0"/>
            </a:endParaRPr>
          </a:p>
          <a:p>
            <a:pPr>
              <a:buClr>
                <a:schemeClr val="accent2"/>
              </a:buClr>
              <a:defRPr/>
            </a:pPr>
            <a:br>
              <a:rPr lang="en-US" sz="2300" b="0" dirty="0">
                <a:solidFill>
                  <a:schemeClr val="tx1"/>
                </a:solidFill>
                <a:cs typeface="Arial" panose="020B0604020202020204" pitchFamily="34" charset="0"/>
              </a:rPr>
            </a:br>
            <a:endParaRPr lang="en-US" sz="2300" b="0" dirty="0">
              <a:solidFill>
                <a:schemeClr val="tx1"/>
              </a:solidFill>
              <a:cs typeface="Arial" panose="020B0604020202020204" pitchFamily="34" charset="0"/>
            </a:endParaRPr>
          </a:p>
        </p:txBody>
      </p:sp>
    </p:spTree>
    <p:extLst>
      <p:ext uri="{BB962C8B-B14F-4D97-AF65-F5344CB8AC3E}">
        <p14:creationId xmlns:p14="http://schemas.microsoft.com/office/powerpoint/2010/main" val="158723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Standard </a:t>
            </a:r>
            <a:r>
              <a:rPr lang="de-DE" dirty="0" err="1"/>
              <a:t>evaluation</a:t>
            </a:r>
            <a:r>
              <a:rPr lang="de-DE" dirty="0"/>
              <a:t> </a:t>
            </a:r>
            <a:r>
              <a:rPr lang="de-DE" dirty="0" err="1"/>
              <a:t>criteria</a:t>
            </a:r>
            <a:endParaRPr lang="en-GB" dirty="0"/>
          </a:p>
        </p:txBody>
      </p:sp>
      <p:sp>
        <p:nvSpPr>
          <p:cNvPr id="4" name="Inhaltsplatzhalter 2"/>
          <p:cNvSpPr txBox="1">
            <a:spLocks/>
          </p:cNvSpPr>
          <p:nvPr/>
        </p:nvSpPr>
        <p:spPr bwMode="auto">
          <a:xfrm>
            <a:off x="2141102" y="1904014"/>
            <a:ext cx="8064896" cy="36812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None/>
            </a:pPr>
            <a:r>
              <a:rPr lang="en-US" sz="2400" kern="0" dirty="0"/>
              <a:t>There are three evaluation criteria for full proposals:</a:t>
            </a:r>
            <a:endParaRPr lang="de-DE" sz="2400" kern="0" dirty="0"/>
          </a:p>
          <a:p>
            <a:endParaRPr lang="de-DE" sz="2400" kern="0" dirty="0"/>
          </a:p>
          <a:p>
            <a:endParaRPr lang="de-DE" sz="2400" kern="0" dirty="0"/>
          </a:p>
          <a:p>
            <a:endParaRPr lang="de-DE" sz="2400" kern="0" dirty="0"/>
          </a:p>
          <a:p>
            <a:endParaRPr lang="en-US" sz="2400" kern="0" dirty="0"/>
          </a:p>
          <a:p>
            <a:pPr marL="0" indent="0">
              <a:buClr>
                <a:srgbClr val="578DA3"/>
              </a:buClr>
              <a:buNone/>
            </a:pPr>
            <a:r>
              <a:rPr lang="en-US" sz="2400" kern="0" dirty="0"/>
              <a:t>The criteria are adapted to each type of action, as specified in the Work </a:t>
            </a:r>
            <a:r>
              <a:rPr lang="en-US" sz="2400" kern="0" dirty="0" err="1"/>
              <a:t>Programme</a:t>
            </a:r>
            <a:endParaRPr lang="en-US" sz="2400" kern="0" dirty="0"/>
          </a:p>
          <a:p>
            <a:pPr marL="0" indent="0">
              <a:buClr>
                <a:srgbClr val="578DA3"/>
              </a:buClr>
              <a:buNone/>
            </a:pPr>
            <a:r>
              <a:rPr lang="en-US" sz="1800" kern="0" dirty="0"/>
              <a:t>An exception is the ERC, which uses a different set of criteria. </a:t>
            </a:r>
          </a:p>
        </p:txBody>
      </p:sp>
      <p:grpSp>
        <p:nvGrpSpPr>
          <p:cNvPr id="5" name="Gruppieren 4"/>
          <p:cNvGrpSpPr/>
          <p:nvPr/>
        </p:nvGrpSpPr>
        <p:grpSpPr>
          <a:xfrm>
            <a:off x="2135560" y="3128492"/>
            <a:ext cx="2376264" cy="1020589"/>
            <a:chOff x="1115616" y="4437112"/>
            <a:chExt cx="2376264" cy="1020589"/>
          </a:xfrm>
        </p:grpSpPr>
        <p:pic>
          <p:nvPicPr>
            <p:cNvPr id="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437112"/>
              <a:ext cx="2154800" cy="1020589"/>
            </a:xfrm>
            <a:prstGeom prst="rect">
              <a:avLst/>
            </a:prstGeom>
          </p:spPr>
        </p:pic>
        <p:sp>
          <p:nvSpPr>
            <p:cNvPr id="7" name="Textfeld 6"/>
            <p:cNvSpPr txBox="1"/>
            <p:nvPr/>
          </p:nvSpPr>
          <p:spPr>
            <a:xfrm>
              <a:off x="1619672" y="4653136"/>
              <a:ext cx="1872208" cy="400110"/>
            </a:xfrm>
            <a:prstGeom prst="rect">
              <a:avLst/>
            </a:prstGeom>
            <a:noFill/>
          </p:spPr>
          <p:txBody>
            <a:bodyPr wrap="square" rtlCol="0">
              <a:spAutoFit/>
            </a:bodyPr>
            <a:lstStyle/>
            <a:p>
              <a:r>
                <a:rPr lang="de-DE" sz="2000" dirty="0">
                  <a:solidFill>
                    <a:srgbClr val="578DA3"/>
                  </a:solidFill>
                </a:rPr>
                <a:t>Excellence</a:t>
              </a:r>
            </a:p>
          </p:txBody>
        </p:sp>
      </p:grpSp>
      <p:grpSp>
        <p:nvGrpSpPr>
          <p:cNvPr id="8" name="Gruppieren 7"/>
          <p:cNvGrpSpPr/>
          <p:nvPr/>
        </p:nvGrpSpPr>
        <p:grpSpPr>
          <a:xfrm>
            <a:off x="4881390" y="3128491"/>
            <a:ext cx="2510755" cy="960372"/>
            <a:chOff x="3563888" y="5301208"/>
            <a:chExt cx="2510755" cy="960372"/>
          </a:xfrm>
        </p:grpSpPr>
        <p:pic>
          <p:nvPicPr>
            <p:cNvPr id="9"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5301208"/>
              <a:ext cx="2154800" cy="960372"/>
            </a:xfrm>
            <a:prstGeom prst="rect">
              <a:avLst/>
            </a:prstGeom>
          </p:spPr>
        </p:pic>
        <p:sp>
          <p:nvSpPr>
            <p:cNvPr id="10" name="Textfeld 9"/>
            <p:cNvSpPr txBox="1"/>
            <p:nvPr/>
          </p:nvSpPr>
          <p:spPr>
            <a:xfrm>
              <a:off x="4202435" y="5502936"/>
              <a:ext cx="1872208" cy="400110"/>
            </a:xfrm>
            <a:prstGeom prst="rect">
              <a:avLst/>
            </a:prstGeom>
            <a:noFill/>
          </p:spPr>
          <p:txBody>
            <a:bodyPr wrap="square" rtlCol="0">
              <a:spAutoFit/>
            </a:bodyPr>
            <a:lstStyle/>
            <a:p>
              <a:r>
                <a:rPr lang="de-DE" sz="2000" dirty="0">
                  <a:solidFill>
                    <a:srgbClr val="578DA3"/>
                  </a:solidFill>
                </a:rPr>
                <a:t>Impact</a:t>
              </a:r>
            </a:p>
          </p:txBody>
        </p:sp>
      </p:grpSp>
      <p:grpSp>
        <p:nvGrpSpPr>
          <p:cNvPr id="11" name="Gruppieren 10"/>
          <p:cNvGrpSpPr/>
          <p:nvPr/>
        </p:nvGrpSpPr>
        <p:grpSpPr>
          <a:xfrm>
            <a:off x="7536160" y="3128492"/>
            <a:ext cx="3456384" cy="994443"/>
            <a:chOff x="6372200" y="2845385"/>
            <a:chExt cx="3456384" cy="994443"/>
          </a:xfrm>
        </p:grpSpPr>
        <p:pic>
          <p:nvPicPr>
            <p:cNvPr id="12"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2858177"/>
              <a:ext cx="2154800" cy="981651"/>
            </a:xfrm>
            <a:prstGeom prst="rect">
              <a:avLst/>
            </a:prstGeom>
          </p:spPr>
        </p:pic>
        <p:sp>
          <p:nvSpPr>
            <p:cNvPr id="13" name="Textfeld 12"/>
            <p:cNvSpPr txBox="1"/>
            <p:nvPr/>
          </p:nvSpPr>
          <p:spPr>
            <a:xfrm>
              <a:off x="7020272" y="2845385"/>
              <a:ext cx="2808312" cy="707886"/>
            </a:xfrm>
            <a:prstGeom prst="rect">
              <a:avLst/>
            </a:prstGeom>
            <a:noFill/>
          </p:spPr>
          <p:txBody>
            <a:bodyPr wrap="square" rtlCol="0">
              <a:spAutoFit/>
            </a:bodyPr>
            <a:lstStyle/>
            <a:p>
              <a:r>
                <a:rPr lang="en-GB" sz="2000" dirty="0">
                  <a:solidFill>
                    <a:srgbClr val="578DA3"/>
                  </a:solidFill>
                </a:rPr>
                <a:t>Quality and efficiency of implementation</a:t>
              </a:r>
            </a:p>
          </p:txBody>
        </p:sp>
      </p:grpSp>
    </p:spTree>
    <p:extLst>
      <p:ext uri="{BB962C8B-B14F-4D97-AF65-F5344CB8AC3E}">
        <p14:creationId xmlns:p14="http://schemas.microsoft.com/office/powerpoint/2010/main" val="4227074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7158" y="1746782"/>
            <a:ext cx="8923364" cy="3626434"/>
          </a:xfrm>
          <a:prstGeom prst="rect">
            <a:avLst/>
          </a:prstGeom>
        </p:spPr>
      </p:pic>
      <p:sp>
        <p:nvSpPr>
          <p:cNvPr id="2" name="Titel 1"/>
          <p:cNvSpPr>
            <a:spLocks noGrp="1"/>
          </p:cNvSpPr>
          <p:nvPr>
            <p:ph type="title"/>
          </p:nvPr>
        </p:nvSpPr>
        <p:spPr/>
        <p:txBody>
          <a:bodyPr/>
          <a:lstStyle/>
          <a:p>
            <a:r>
              <a:rPr lang="en-GB" dirty="0"/>
              <a:t>Overview of the evaluation process</a:t>
            </a:r>
          </a:p>
        </p:txBody>
      </p:sp>
      <p:sp>
        <p:nvSpPr>
          <p:cNvPr id="20" name="Textfeld 19"/>
          <p:cNvSpPr txBox="1"/>
          <p:nvPr/>
        </p:nvSpPr>
        <p:spPr>
          <a:xfrm>
            <a:off x="2135560" y="5113348"/>
            <a:ext cx="1440160" cy="907941"/>
          </a:xfrm>
          <a:prstGeom prst="rect">
            <a:avLst/>
          </a:prstGeom>
          <a:noFill/>
        </p:spPr>
        <p:txBody>
          <a:bodyPr wrap="square" rtlCol="0">
            <a:spAutoFit/>
          </a:bodyPr>
          <a:lstStyle/>
          <a:p>
            <a:pPr algn="ctr"/>
            <a:r>
              <a:rPr lang="en-GB" sz="1200" dirty="0">
                <a:solidFill>
                  <a:schemeClr val="tx1">
                    <a:lumMod val="85000"/>
                    <a:lumOff val="15000"/>
                  </a:schemeClr>
                </a:solidFill>
              </a:rPr>
              <a:t>Eligibility check</a:t>
            </a:r>
          </a:p>
          <a:p>
            <a:pPr algn="ctr"/>
            <a:endParaRPr lang="en-GB" sz="500" dirty="0">
              <a:solidFill>
                <a:schemeClr val="tx1">
                  <a:lumMod val="85000"/>
                  <a:lumOff val="15000"/>
                </a:schemeClr>
              </a:solidFill>
            </a:endParaRPr>
          </a:p>
          <a:p>
            <a:pPr algn="ctr"/>
            <a:r>
              <a:rPr lang="en-GB" sz="1200" dirty="0">
                <a:solidFill>
                  <a:schemeClr val="tx1">
                    <a:lumMod val="85000"/>
                    <a:lumOff val="15000"/>
                  </a:schemeClr>
                </a:solidFill>
              </a:rPr>
              <a:t>Allocation </a:t>
            </a:r>
            <a:br>
              <a:rPr lang="en-GB" sz="1200" dirty="0">
                <a:solidFill>
                  <a:schemeClr val="tx1">
                    <a:lumMod val="85000"/>
                    <a:lumOff val="15000"/>
                  </a:schemeClr>
                </a:solidFill>
              </a:rPr>
            </a:br>
            <a:r>
              <a:rPr lang="en-GB" sz="1200" dirty="0">
                <a:solidFill>
                  <a:schemeClr val="tx1">
                    <a:lumMod val="85000"/>
                    <a:lumOff val="15000"/>
                  </a:schemeClr>
                </a:solidFill>
              </a:rPr>
              <a:t>of proposals </a:t>
            </a:r>
            <a:br>
              <a:rPr lang="en-GB" sz="1200" dirty="0">
                <a:solidFill>
                  <a:schemeClr val="tx1">
                    <a:lumMod val="85000"/>
                    <a:lumOff val="15000"/>
                  </a:schemeClr>
                </a:solidFill>
              </a:rPr>
            </a:br>
            <a:r>
              <a:rPr lang="en-GB" sz="1200" dirty="0">
                <a:solidFill>
                  <a:schemeClr val="tx1">
                    <a:lumMod val="85000"/>
                    <a:lumOff val="15000"/>
                  </a:schemeClr>
                </a:solidFill>
              </a:rPr>
              <a:t>to evaluators</a:t>
            </a:r>
          </a:p>
        </p:txBody>
      </p:sp>
      <p:sp>
        <p:nvSpPr>
          <p:cNvPr id="22" name="Textfeld 21"/>
          <p:cNvSpPr txBox="1"/>
          <p:nvPr/>
        </p:nvSpPr>
        <p:spPr>
          <a:xfrm>
            <a:off x="4079776" y="5170548"/>
            <a:ext cx="1533788" cy="954107"/>
          </a:xfrm>
          <a:prstGeom prst="rect">
            <a:avLst/>
          </a:prstGeom>
          <a:noFill/>
        </p:spPr>
        <p:txBody>
          <a:bodyPr wrap="square" rtlCol="0">
            <a:spAutoFit/>
          </a:bodyPr>
          <a:lstStyle/>
          <a:p>
            <a:pPr algn="ctr"/>
            <a:r>
              <a:rPr lang="en-GB" sz="1200" dirty="0">
                <a:solidFill>
                  <a:schemeClr val="tx1">
                    <a:lumMod val="85000"/>
                    <a:lumOff val="15000"/>
                  </a:schemeClr>
                </a:solidFill>
              </a:rPr>
              <a:t>Individual Evaluation Reports</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(Usually done remotely)</a:t>
            </a:r>
          </a:p>
        </p:txBody>
      </p:sp>
      <p:sp>
        <p:nvSpPr>
          <p:cNvPr id="24" name="Textfeld 23"/>
          <p:cNvSpPr txBox="1"/>
          <p:nvPr/>
        </p:nvSpPr>
        <p:spPr>
          <a:xfrm>
            <a:off x="5596466" y="5139190"/>
            <a:ext cx="1418542" cy="954107"/>
          </a:xfrm>
          <a:prstGeom prst="rect">
            <a:avLst/>
          </a:prstGeom>
          <a:noFill/>
        </p:spPr>
        <p:txBody>
          <a:bodyPr wrap="square" rtlCol="0">
            <a:spAutoFit/>
          </a:bodyPr>
          <a:lstStyle/>
          <a:p>
            <a:pPr algn="ctr"/>
            <a:r>
              <a:rPr lang="en-GB" sz="1200" dirty="0">
                <a:solidFill>
                  <a:schemeClr val="tx1">
                    <a:lumMod val="85000"/>
                    <a:lumOff val="15000"/>
                  </a:schemeClr>
                </a:solidFill>
              </a:rPr>
              <a:t>Consensus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(May be done remotely)</a:t>
            </a:r>
          </a:p>
        </p:txBody>
      </p:sp>
      <p:sp>
        <p:nvSpPr>
          <p:cNvPr id="26" name="Textfeld 25"/>
          <p:cNvSpPr txBox="1"/>
          <p:nvPr/>
        </p:nvSpPr>
        <p:spPr>
          <a:xfrm>
            <a:off x="6934866" y="5160094"/>
            <a:ext cx="1537398" cy="1077218"/>
          </a:xfrm>
          <a:prstGeom prst="rect">
            <a:avLst/>
          </a:prstGeom>
          <a:noFill/>
        </p:spPr>
        <p:txBody>
          <a:bodyPr wrap="square" rtlCol="0">
            <a:spAutoFit/>
          </a:bodyPr>
          <a:lstStyle/>
          <a:p>
            <a:pPr algn="ctr"/>
            <a:r>
              <a:rPr lang="en-GB" sz="1200" dirty="0">
                <a:solidFill>
                  <a:schemeClr val="tx1">
                    <a:lumMod val="85000"/>
                    <a:lumOff val="15000"/>
                  </a:schemeClr>
                </a:solidFill>
              </a:rPr>
              <a:t>Panel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Evaluation Summary Report</a:t>
            </a:r>
          </a:p>
          <a:p>
            <a:pPr algn="ctr"/>
            <a:endParaRPr lang="en-GB" sz="800" dirty="0">
              <a:solidFill>
                <a:schemeClr val="tx1">
                  <a:lumMod val="85000"/>
                  <a:lumOff val="15000"/>
                </a:schemeClr>
              </a:solidFill>
            </a:endParaRPr>
          </a:p>
          <a:p>
            <a:pPr algn="ctr"/>
            <a:r>
              <a:rPr lang="en-GB" sz="1200" dirty="0">
                <a:solidFill>
                  <a:schemeClr val="tx1">
                    <a:lumMod val="85000"/>
                    <a:lumOff val="15000"/>
                  </a:schemeClr>
                </a:solidFill>
              </a:rPr>
              <a:t>Panel ranked list</a:t>
            </a:r>
          </a:p>
        </p:txBody>
      </p:sp>
      <p:sp>
        <p:nvSpPr>
          <p:cNvPr id="28" name="Textfeld 27"/>
          <p:cNvSpPr txBox="1"/>
          <p:nvPr/>
        </p:nvSpPr>
        <p:spPr>
          <a:xfrm>
            <a:off x="8832304" y="5168226"/>
            <a:ext cx="1872208" cy="276999"/>
          </a:xfrm>
          <a:prstGeom prst="rect">
            <a:avLst/>
          </a:prstGeom>
          <a:noFill/>
        </p:spPr>
        <p:txBody>
          <a:bodyPr wrap="square" rtlCol="0">
            <a:spAutoFit/>
          </a:bodyPr>
          <a:lstStyle/>
          <a:p>
            <a:pPr algn="ctr"/>
            <a:r>
              <a:rPr lang="en-GB" sz="1200" dirty="0">
                <a:solidFill>
                  <a:schemeClr val="tx1">
                    <a:lumMod val="85000"/>
                    <a:lumOff val="15000"/>
                  </a:schemeClr>
                </a:solidFill>
              </a:rPr>
              <a:t>Final ranked list</a:t>
            </a:r>
          </a:p>
        </p:txBody>
      </p:sp>
      <p:sp>
        <p:nvSpPr>
          <p:cNvPr id="41" name="Textfeld 40"/>
          <p:cNvSpPr txBox="1"/>
          <p:nvPr/>
        </p:nvSpPr>
        <p:spPr>
          <a:xfrm>
            <a:off x="5543367" y="2104400"/>
            <a:ext cx="1512168" cy="892552"/>
          </a:xfrm>
          <a:prstGeom prst="rect">
            <a:avLst/>
          </a:prstGeom>
          <a:noFill/>
        </p:spPr>
        <p:txBody>
          <a:bodyPr wrap="square" rtlCol="0">
            <a:spAutoFit/>
          </a:bodyPr>
          <a:lstStyle/>
          <a:p>
            <a:pPr algn="ctr"/>
            <a:r>
              <a:rPr lang="en-GB" sz="1300" dirty="0">
                <a:solidFill>
                  <a:schemeClr val="tx1">
                    <a:lumMod val="85000"/>
                    <a:lumOff val="15000"/>
                  </a:schemeClr>
                </a:solidFill>
              </a:rPr>
              <a:t>Evaluators</a:t>
            </a:r>
          </a:p>
          <a:p>
            <a:pPr algn="ctr"/>
            <a:r>
              <a:rPr lang="en-GB" sz="1300" dirty="0">
                <a:solidFill>
                  <a:schemeClr val="tx1">
                    <a:lumMod val="85000"/>
                    <a:lumOff val="15000"/>
                  </a:schemeClr>
                </a:solidFill>
              </a:rPr>
              <a:t>(min.3 </a:t>
            </a:r>
          </a:p>
          <a:p>
            <a:pPr algn="ctr"/>
            <a:r>
              <a:rPr lang="en-GB" sz="1300" dirty="0">
                <a:solidFill>
                  <a:schemeClr val="tx1">
                    <a:lumMod val="85000"/>
                    <a:lumOff val="15000"/>
                  </a:schemeClr>
                </a:solidFill>
              </a:rPr>
              <a:t>For each </a:t>
            </a:r>
          </a:p>
          <a:p>
            <a:pPr algn="ctr"/>
            <a:r>
              <a:rPr lang="en-GB" sz="1300" dirty="0">
                <a:solidFill>
                  <a:schemeClr val="tx1">
                    <a:lumMod val="85000"/>
                    <a:lumOff val="15000"/>
                  </a:schemeClr>
                </a:solidFill>
              </a:rPr>
              <a:t>proposal)</a:t>
            </a:r>
          </a:p>
        </p:txBody>
      </p:sp>
      <p:sp>
        <p:nvSpPr>
          <p:cNvPr id="42" name="Textfeld 41"/>
          <p:cNvSpPr txBox="1"/>
          <p:nvPr/>
        </p:nvSpPr>
        <p:spPr>
          <a:xfrm>
            <a:off x="2207568"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3" name="Textfeld 42"/>
          <p:cNvSpPr txBox="1"/>
          <p:nvPr/>
        </p:nvSpPr>
        <p:spPr>
          <a:xfrm>
            <a:off x="9070582" y="2416532"/>
            <a:ext cx="1368152" cy="292388"/>
          </a:xfrm>
          <a:prstGeom prst="rect">
            <a:avLst/>
          </a:prstGeom>
          <a:noFill/>
        </p:spPr>
        <p:txBody>
          <a:bodyPr wrap="square" rtlCol="0">
            <a:spAutoFit/>
          </a:bodyPr>
          <a:lstStyle/>
          <a:p>
            <a:pPr algn="ctr"/>
            <a:r>
              <a:rPr lang="en-GB" sz="1300" dirty="0">
                <a:solidFill>
                  <a:schemeClr val="tx1">
                    <a:lumMod val="85000"/>
                    <a:lumOff val="15000"/>
                  </a:schemeClr>
                </a:solidFill>
              </a:rPr>
              <a:t>Commission</a:t>
            </a:r>
          </a:p>
        </p:txBody>
      </p:sp>
      <p:sp>
        <p:nvSpPr>
          <p:cNvPr id="44" name="Textfeld 11"/>
          <p:cNvSpPr txBox="1"/>
          <p:nvPr/>
        </p:nvSpPr>
        <p:spPr>
          <a:xfrm>
            <a:off x="9160504" y="3896535"/>
            <a:ext cx="1255977" cy="292388"/>
          </a:xfrm>
          <a:prstGeom prst="rect">
            <a:avLst/>
          </a:prstGeom>
          <a:noFill/>
        </p:spPr>
        <p:txBody>
          <a:bodyPr wrap="square" rtlCol="0">
            <a:spAutoFit/>
          </a:bodyPr>
          <a:lstStyle/>
          <a:p>
            <a:pPr algn="ctr"/>
            <a:r>
              <a:rPr lang="en-GB" sz="1300" dirty="0">
                <a:solidFill>
                  <a:schemeClr val="bg1"/>
                </a:solidFill>
              </a:rPr>
              <a:t>Finalisation</a:t>
            </a:r>
          </a:p>
        </p:txBody>
      </p:sp>
      <p:sp>
        <p:nvSpPr>
          <p:cNvPr id="45" name="Textfeld 8"/>
          <p:cNvSpPr txBox="1"/>
          <p:nvPr/>
        </p:nvSpPr>
        <p:spPr>
          <a:xfrm>
            <a:off x="7248128" y="3829296"/>
            <a:ext cx="936104" cy="492443"/>
          </a:xfrm>
          <a:prstGeom prst="rect">
            <a:avLst/>
          </a:prstGeom>
          <a:noFill/>
        </p:spPr>
        <p:txBody>
          <a:bodyPr wrap="square" rtlCol="0">
            <a:spAutoFit/>
          </a:bodyPr>
          <a:lstStyle/>
          <a:p>
            <a:pPr algn="ctr"/>
            <a:r>
              <a:rPr lang="en-GB" sz="1300" dirty="0">
                <a:solidFill>
                  <a:schemeClr val="bg1"/>
                </a:solidFill>
              </a:rPr>
              <a:t>Panel</a:t>
            </a:r>
          </a:p>
          <a:p>
            <a:pPr algn="ctr"/>
            <a:r>
              <a:rPr lang="en-GB" sz="1300" dirty="0">
                <a:solidFill>
                  <a:schemeClr val="bg1"/>
                </a:solidFill>
              </a:rPr>
              <a:t>Review</a:t>
            </a:r>
          </a:p>
        </p:txBody>
      </p:sp>
      <p:sp>
        <p:nvSpPr>
          <p:cNvPr id="46" name="Textfeld 17"/>
          <p:cNvSpPr txBox="1"/>
          <p:nvPr/>
        </p:nvSpPr>
        <p:spPr>
          <a:xfrm>
            <a:off x="2302712" y="3826454"/>
            <a:ext cx="1128992" cy="492443"/>
          </a:xfrm>
          <a:prstGeom prst="rect">
            <a:avLst/>
          </a:prstGeom>
          <a:noFill/>
        </p:spPr>
        <p:txBody>
          <a:bodyPr wrap="square" rtlCol="0">
            <a:spAutoFit/>
          </a:bodyPr>
          <a:lstStyle/>
          <a:p>
            <a:pPr algn="ctr"/>
            <a:r>
              <a:rPr lang="en-GB" sz="1300" dirty="0">
                <a:solidFill>
                  <a:schemeClr val="bg1"/>
                </a:solidFill>
              </a:rPr>
              <a:t>Receipt of Proposals</a:t>
            </a:r>
          </a:p>
        </p:txBody>
      </p:sp>
      <p:sp>
        <p:nvSpPr>
          <p:cNvPr id="47" name="Textfeld 14"/>
          <p:cNvSpPr txBox="1"/>
          <p:nvPr/>
        </p:nvSpPr>
        <p:spPr>
          <a:xfrm>
            <a:off x="4282382" y="3826454"/>
            <a:ext cx="1194660" cy="492443"/>
          </a:xfrm>
          <a:prstGeom prst="rect">
            <a:avLst/>
          </a:prstGeom>
          <a:noFill/>
        </p:spPr>
        <p:txBody>
          <a:bodyPr wrap="square" rtlCol="0">
            <a:spAutoFit/>
          </a:bodyPr>
          <a:lstStyle/>
          <a:p>
            <a:pPr algn="ctr"/>
            <a:r>
              <a:rPr lang="en-GB" sz="1300" dirty="0">
                <a:solidFill>
                  <a:schemeClr val="bg1"/>
                </a:solidFill>
              </a:rPr>
              <a:t>Individual Evaluation</a:t>
            </a:r>
          </a:p>
        </p:txBody>
      </p:sp>
      <p:sp>
        <p:nvSpPr>
          <p:cNvPr id="48" name="Textfeld 5"/>
          <p:cNvSpPr txBox="1"/>
          <p:nvPr/>
        </p:nvSpPr>
        <p:spPr>
          <a:xfrm>
            <a:off x="5738125" y="3829297"/>
            <a:ext cx="1122652" cy="492443"/>
          </a:xfrm>
          <a:prstGeom prst="rect">
            <a:avLst/>
          </a:prstGeom>
          <a:noFill/>
          <a:ln>
            <a:noFill/>
          </a:ln>
        </p:spPr>
        <p:txBody>
          <a:bodyPr wrap="square" rtlCol="0">
            <a:spAutoFit/>
          </a:bodyPr>
          <a:lstStyle/>
          <a:p>
            <a:pPr algn="ctr"/>
            <a:r>
              <a:rPr lang="en-GB" sz="1300" dirty="0">
                <a:solidFill>
                  <a:schemeClr val="bg1"/>
                </a:solidFill>
              </a:rPr>
              <a:t>Consensus Group</a:t>
            </a:r>
          </a:p>
        </p:txBody>
      </p:sp>
    </p:spTree>
    <p:extLst>
      <p:ext uri="{BB962C8B-B14F-4D97-AF65-F5344CB8AC3E}">
        <p14:creationId xmlns:p14="http://schemas.microsoft.com/office/powerpoint/2010/main" val="335180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bg1"/>
                </a:solidFill>
              </a:rPr>
              <a:t>Admissibility and eligibility checks</a:t>
            </a: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6</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36" name="Content Placeholder 2"/>
          <p:cNvSpPr txBox="1">
            <a:spLocks/>
          </p:cNvSpPr>
          <p:nvPr/>
        </p:nvSpPr>
        <p:spPr>
          <a:xfrm>
            <a:off x="733530" y="1184417"/>
            <a:ext cx="10470382" cy="510456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85800">
              <a:spcBef>
                <a:spcPts val="750"/>
              </a:spcBef>
            </a:pPr>
            <a:r>
              <a:rPr lang="en-US" sz="2000" dirty="0">
                <a:latin typeface="Calibri" panose="020F0502020204030204"/>
              </a:rPr>
              <a:t>Admissibility is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Readable, accessible and printable </a:t>
            </a:r>
          </a:p>
          <a:p>
            <a:pPr marL="628650" lvl="1" indent="-285750" defTabSz="685800">
              <a:spcBef>
                <a:spcPts val="375"/>
              </a:spcBef>
              <a:buFont typeface="Symbol" panose="05050102010706020507" pitchFamily="18" charset="2"/>
              <a:buChar char="-"/>
            </a:pPr>
            <a:r>
              <a:rPr lang="en-GB" sz="2000" dirty="0">
                <a:latin typeface="Calibri" panose="020F0502020204030204"/>
              </a:rPr>
              <a:t>Completeness of proposal </a:t>
            </a:r>
            <a:br>
              <a:rPr lang="en-GB" sz="2000" dirty="0">
                <a:latin typeface="Calibri" panose="020F0502020204030204"/>
              </a:rPr>
            </a:br>
            <a:r>
              <a:rPr lang="en-GB" sz="2000" dirty="0">
                <a:latin typeface="Calibri" panose="020F0502020204030204"/>
              </a:rPr>
              <a:t>presence of all requested forms</a:t>
            </a:r>
          </a:p>
          <a:p>
            <a:pPr marL="628650" lvl="1" indent="-285750" defTabSz="685800">
              <a:spcBef>
                <a:spcPts val="375"/>
              </a:spcBef>
              <a:buFont typeface="Symbol" panose="05050102010706020507" pitchFamily="18" charset="2"/>
              <a:buChar char="-"/>
            </a:pPr>
            <a:r>
              <a:rPr lang="en-GB" sz="2000" dirty="0">
                <a:latin typeface="Calibri" panose="020F0502020204030204"/>
              </a:rPr>
              <a:t>Plan for exploitation and dissemination of results </a:t>
            </a:r>
            <a:br>
              <a:rPr lang="en-GB" sz="2000" dirty="0">
                <a:latin typeface="Calibri" panose="020F0502020204030204"/>
              </a:rPr>
            </a:br>
            <a:r>
              <a:rPr lang="en-GB" sz="2000" dirty="0">
                <a:latin typeface="Calibri" panose="020F0502020204030204"/>
              </a:rPr>
              <a:t>(unless otherwise specified in the WP)</a:t>
            </a:r>
          </a:p>
          <a:p>
            <a:pPr marL="628650" lvl="1" indent="-285750" defTabSz="685800">
              <a:spcBef>
                <a:spcPts val="375"/>
              </a:spcBef>
            </a:pPr>
            <a:endParaRPr lang="en-GB" sz="2000" dirty="0">
              <a:latin typeface="Calibri" panose="020F0502020204030204"/>
            </a:endParaRPr>
          </a:p>
          <a:p>
            <a:pPr defTabSz="685800">
              <a:spcBef>
                <a:spcPts val="750"/>
              </a:spcBef>
            </a:pPr>
            <a:r>
              <a:rPr lang="en-US" sz="2000" dirty="0">
                <a:latin typeface="Calibri" panose="020F0502020204030204"/>
              </a:rPr>
              <a:t>Eligibility checked by the Agency</a:t>
            </a:r>
            <a:endParaRPr lang="en-GB" sz="2000" dirty="0">
              <a:latin typeface="Calibri" panose="020F0502020204030204"/>
            </a:endParaRPr>
          </a:p>
          <a:p>
            <a:pPr marL="628650" lvl="1" indent="-285750" defTabSz="685800">
              <a:spcBef>
                <a:spcPts val="375"/>
              </a:spcBef>
              <a:buFont typeface="Symbol" panose="05050102010706020507" pitchFamily="18" charset="2"/>
              <a:buChar char="-"/>
            </a:pPr>
            <a:r>
              <a:rPr lang="en-GB" sz="2000" dirty="0">
                <a:latin typeface="Calibri" panose="020F0502020204030204"/>
              </a:rPr>
              <a:t>Minimum number of partners as set out in the call conditions</a:t>
            </a:r>
          </a:p>
          <a:p>
            <a:pPr marL="628650" lvl="1" indent="-285750" defTabSz="685800">
              <a:spcBef>
                <a:spcPts val="375"/>
              </a:spcBef>
              <a:buFont typeface="Symbol" panose="05050102010706020507" pitchFamily="18" charset="2"/>
              <a:buChar char="-"/>
            </a:pPr>
            <a:r>
              <a:rPr lang="en-GB" sz="2000" dirty="0">
                <a:latin typeface="Calibri" panose="020F0502020204030204"/>
              </a:rPr>
              <a:t>Other criteria may apply on a call-by-call basis as set out in the call conditions</a:t>
            </a:r>
          </a:p>
          <a:p>
            <a:pPr marL="628650" lvl="1" indent="-285750" defTabSz="685800">
              <a:spcBef>
                <a:spcPts val="375"/>
              </a:spcBef>
            </a:pPr>
            <a:endParaRPr lang="en-GB" sz="2000" dirty="0">
              <a:latin typeface="Calibri" panose="020F0502020204030204"/>
            </a:endParaRPr>
          </a:p>
          <a:p>
            <a:pPr defTabSz="685800">
              <a:spcBef>
                <a:spcPts val="750"/>
              </a:spcBef>
            </a:pPr>
            <a:r>
              <a:rPr lang="en-GB" sz="2000" dirty="0">
                <a:latin typeface="Calibri" panose="020F0502020204030204"/>
              </a:rPr>
              <a:t>“Out of scope” – you need to check the scope of proposals</a:t>
            </a:r>
          </a:p>
          <a:p>
            <a:pPr marL="628650" lvl="1" indent="-285750" defTabSz="685800">
              <a:spcBef>
                <a:spcPts val="375"/>
              </a:spcBef>
              <a:buFont typeface="Symbol" panose="05050102010706020507" pitchFamily="18" charset="2"/>
              <a:buChar char="-"/>
            </a:pPr>
            <a:r>
              <a:rPr lang="en-GB" sz="2000" dirty="0">
                <a:latin typeface="Calibri" panose="020F0502020204030204"/>
              </a:rPr>
              <a:t> A</a:t>
            </a:r>
            <a:r>
              <a:rPr lang="en-US" sz="2000" dirty="0">
                <a:latin typeface="Calibri" panose="020F0502020204030204"/>
              </a:rPr>
              <a:t> proposal will only be deemed ineligible in clear-cut cases</a:t>
            </a:r>
            <a:endParaRPr lang="en-GB" sz="2000" dirty="0">
              <a:latin typeface="Calibri" panose="020F0502020204030204"/>
            </a:endParaRPr>
          </a:p>
          <a:p>
            <a:pPr marL="628650" lvl="1" indent="-285750" defTabSz="685800">
              <a:spcBef>
                <a:spcPts val="375"/>
              </a:spcBef>
            </a:pPr>
            <a:endParaRPr lang="en-GB" sz="2000" dirty="0">
              <a:latin typeface="Calibri" panose="020F0502020204030204"/>
            </a:endParaRPr>
          </a:p>
        </p:txBody>
      </p:sp>
      <p:sp>
        <p:nvSpPr>
          <p:cNvPr id="37" name="Rounded Rectangular Callout 3"/>
          <p:cNvSpPr/>
          <p:nvPr/>
        </p:nvSpPr>
        <p:spPr>
          <a:xfrm>
            <a:off x="6949373" y="1184417"/>
            <a:ext cx="2857818" cy="1408057"/>
          </a:xfrm>
          <a:prstGeom prst="wedgeRoundRectCallout">
            <a:avLst>
              <a:gd name="adj1" fmla="val -90992"/>
              <a:gd name="adj2" fmla="val -37959"/>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sz="1500" dirty="0">
                <a:solidFill>
                  <a:srgbClr val="FFC000"/>
                </a:solidFill>
                <a:latin typeface="Calibri" panose="020F0502020204030204"/>
                <a:ea typeface="Verdana" panose="020B0604030504040204" pitchFamily="34" charset="0"/>
                <a:cs typeface="Verdana" panose="020B0604030504040204" pitchFamily="34" charset="0"/>
              </a:rPr>
              <a:t>Page limits: </a:t>
            </a:r>
            <a:r>
              <a:rPr lang="en-US" sz="1500" dirty="0">
                <a:solidFill>
                  <a:prstClr val="white"/>
                </a:solidFill>
                <a:latin typeface="Calibri" panose="020F0502020204030204"/>
                <a:ea typeface="Verdana" panose="020B0604030504040204" pitchFamily="34" charset="0"/>
                <a:cs typeface="Verdana" panose="020B0604030504040204" pitchFamily="34" charset="0"/>
              </a:rPr>
              <a:t>Clearly set out in electronic system; excess page(s) marked with a watermark</a:t>
            </a:r>
            <a:endParaRPr lang="en-GB" sz="1500" dirty="0">
              <a:solidFill>
                <a:prstClr val="white"/>
              </a:solidFill>
              <a:latin typeface="Calibri" panose="020F0502020204030204"/>
              <a:ea typeface="Verdana" panose="020B0604030504040204" pitchFamily="34" charset="0"/>
              <a:cs typeface="Verdana" panose="020B0604030504040204" pitchFamily="34" charset="0"/>
            </a:endParaRPr>
          </a:p>
        </p:txBody>
      </p:sp>
      <p:sp>
        <p:nvSpPr>
          <p:cNvPr id="7" name="Title 1"/>
          <p:cNvSpPr txBox="1">
            <a:spLocks/>
          </p:cNvSpPr>
          <p:nvPr/>
        </p:nvSpPr>
        <p:spPr>
          <a:xfrm>
            <a:off x="990600" y="457562"/>
            <a:ext cx="10515600" cy="600164"/>
          </a:xfrm>
          <a:prstGeom prst="rect">
            <a:avLst/>
          </a:prstGeom>
        </p:spPr>
        <p:txBody>
          <a:bodyPr vert="horz" wrap="square" lIns="91440" tIns="45720" rIns="91440" bIns="0" rtlCol="0" anchor="t" anchorCtr="0">
            <a:norm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US" dirty="0">
                <a:solidFill>
                  <a:srgbClr val="7030A0"/>
                </a:solidFill>
              </a:rPr>
              <a:t>Admissibility, Eligibility &amp; Scope check</a:t>
            </a:r>
          </a:p>
        </p:txBody>
      </p:sp>
    </p:spTree>
    <p:extLst>
      <p:ext uri="{BB962C8B-B14F-4D97-AF65-F5344CB8AC3E}">
        <p14:creationId xmlns:p14="http://schemas.microsoft.com/office/powerpoint/2010/main" val="1198490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92" y="380564"/>
            <a:ext cx="10515600" cy="600164"/>
          </a:xfrm>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7</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1653199" y="980728"/>
            <a:ext cx="7700963" cy="496855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defTabSz="685800">
              <a:spcBef>
                <a:spcPts val="750"/>
              </a:spcBef>
              <a:buClr>
                <a:srgbClr val="0070C0"/>
              </a:buClr>
              <a:buFont typeface="Arial" panose="020B0604020202020204" pitchFamily="34" charset="0"/>
              <a:buChar char="•"/>
            </a:pPr>
            <a:r>
              <a:rPr lang="en-GB" sz="2100" dirty="0">
                <a:latin typeface="Calibri" panose="020F0502020204030204"/>
              </a:rPr>
              <a:t>The evaluation criteria are adapted to each type of action, as specified in the WP. E.g. relevance of innovation.</a:t>
            </a:r>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endParaRPr lang="en-US" sz="2100" dirty="0"/>
          </a:p>
          <a:p>
            <a:pPr marL="171450" indent="-171450" defTabSz="685800">
              <a:spcBef>
                <a:spcPts val="750"/>
              </a:spcBef>
              <a:buClr>
                <a:srgbClr val="0070C0"/>
              </a:buClr>
              <a:buFont typeface="Arial" panose="020B0604020202020204" pitchFamily="34" charset="0"/>
              <a:buChar char="•"/>
            </a:pPr>
            <a:r>
              <a:rPr lang="en-US" sz="2100" dirty="0"/>
              <a:t>Three broad evaluation criteria:</a:t>
            </a:r>
          </a:p>
          <a:p>
            <a:pPr marL="628650" lvl="1" indent="-171450" defTabSz="685800">
              <a:spcBef>
                <a:spcPts val="750"/>
              </a:spcBef>
              <a:buClr>
                <a:srgbClr val="0070C0"/>
              </a:buClr>
              <a:buFont typeface="Arial" panose="020B0604020202020204" pitchFamily="34" charset="0"/>
              <a:buChar char="•"/>
            </a:pPr>
            <a:r>
              <a:rPr lang="en-US" sz="2000" dirty="0"/>
              <a:t>Excellence (relevant to the topic of the call)</a:t>
            </a:r>
          </a:p>
          <a:p>
            <a:pPr marL="628650" lvl="1" indent="-171450" defTabSz="685800">
              <a:spcBef>
                <a:spcPts val="750"/>
              </a:spcBef>
              <a:buClr>
                <a:srgbClr val="0070C0"/>
              </a:buClr>
              <a:buFont typeface="Arial" panose="020B0604020202020204" pitchFamily="34" charset="0"/>
              <a:buChar char="•"/>
            </a:pPr>
            <a:r>
              <a:rPr lang="en-US" sz="2000" dirty="0"/>
              <a:t>Impact</a:t>
            </a:r>
          </a:p>
          <a:p>
            <a:pPr marL="628650" lvl="1" indent="-171450" defTabSz="685800">
              <a:spcBef>
                <a:spcPts val="750"/>
              </a:spcBef>
              <a:buClr>
                <a:srgbClr val="0070C0"/>
              </a:buClr>
              <a:buFont typeface="Arial" panose="020B0604020202020204" pitchFamily="34" charset="0"/>
              <a:buChar char="•"/>
            </a:pPr>
            <a:r>
              <a:rPr lang="en-US" sz="2000" dirty="0"/>
              <a:t>Quality and efficiency of the implementation</a:t>
            </a:r>
          </a:p>
          <a:p>
            <a:pPr marL="171450" indent="-171450" defTabSz="685800">
              <a:spcBef>
                <a:spcPts val="750"/>
              </a:spcBef>
              <a:buClr>
                <a:srgbClr val="0070C0"/>
              </a:buClr>
              <a:buFont typeface="Arial" panose="020B0604020202020204" pitchFamily="34" charset="0"/>
              <a:buChar char="•"/>
            </a:pP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
        <p:nvSpPr>
          <p:cNvPr id="10" name="Rounded Rectangular Callout 3"/>
          <p:cNvSpPr/>
          <p:nvPr/>
        </p:nvSpPr>
        <p:spPr>
          <a:xfrm>
            <a:off x="6023992" y="1652536"/>
            <a:ext cx="4384876" cy="2952328"/>
          </a:xfrm>
          <a:prstGeom prst="wedgeRoundRectCallout">
            <a:avLst>
              <a:gd name="adj1" fmla="val -81767"/>
              <a:gd name="adj2" fmla="val -33011"/>
              <a:gd name="adj3" fmla="val 16667"/>
            </a:avLst>
          </a:prstGeom>
          <a:solidFill>
            <a:srgbClr val="0070C0"/>
          </a:solidFill>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r>
              <a:rPr lang="en-US" dirty="0">
                <a:solidFill>
                  <a:srgbClr val="FFC000"/>
                </a:solidFill>
                <a:latin typeface="Calibri" panose="020F0502020204030204"/>
                <a:ea typeface="Verdana" panose="020B0604030504040204" pitchFamily="34" charset="0"/>
                <a:cs typeface="Verdana" panose="020B0604030504040204" pitchFamily="34" charset="0"/>
              </a:rPr>
              <a:t>Innovation Management: </a:t>
            </a:r>
            <a:r>
              <a:rPr lang="en-GB" dirty="0">
                <a:solidFill>
                  <a:prstClr val="white"/>
                </a:solidFill>
                <a:latin typeface="Calibri" panose="020F0502020204030204"/>
              </a:rPr>
              <a:t>is a process which requires an understanding of both market and technical problems, with a goal of successfully implementing appropriate creative ideas.</a:t>
            </a:r>
          </a:p>
          <a:p>
            <a:pPr algn="ctr" defTabSz="342900"/>
            <a:r>
              <a:rPr lang="en-GB" u="sng" dirty="0">
                <a:solidFill>
                  <a:prstClr val="white"/>
                </a:solidFill>
                <a:latin typeface="Calibri" panose="020F0502020204030204"/>
              </a:rPr>
              <a:t>Typical Output</a:t>
            </a:r>
            <a:r>
              <a:rPr lang="en-GB" dirty="0">
                <a:solidFill>
                  <a:prstClr val="white"/>
                </a:solidFill>
                <a:latin typeface="Calibri" panose="020F0502020204030204"/>
              </a:rPr>
              <a:t>: new or improved product, service or process. </a:t>
            </a:r>
          </a:p>
          <a:p>
            <a:pPr algn="ctr" defTabSz="342900"/>
            <a:r>
              <a:rPr lang="en-GB" u="sng" dirty="0">
                <a:solidFill>
                  <a:prstClr val="white"/>
                </a:solidFill>
                <a:latin typeface="Calibri" panose="020F0502020204030204"/>
              </a:rPr>
              <a:t>For consortium</a:t>
            </a:r>
            <a:r>
              <a:rPr lang="en-GB" dirty="0">
                <a:solidFill>
                  <a:prstClr val="white"/>
                </a:solidFill>
                <a:latin typeface="Calibri" panose="020F0502020204030204"/>
              </a:rPr>
              <a:t>: it allows to respond to an external or internal opportunity.</a:t>
            </a:r>
            <a:endParaRPr lang="en-GB" dirty="0">
              <a:solidFill>
                <a:prstClr val="white"/>
              </a:solidFill>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5911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8</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754110"/>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Excellence</a:t>
            </a:r>
            <a:endParaRPr lang="de-AT" sz="2400" dirty="0">
              <a:solidFill>
                <a:srgbClr val="000000"/>
              </a:solidFill>
              <a:latin typeface="Calibri"/>
            </a:endParaRPr>
          </a:p>
          <a:p>
            <a:r>
              <a:rPr lang="en-US" sz="2400" dirty="0">
                <a:solidFill>
                  <a:srgbClr val="000000"/>
                </a:solidFill>
                <a:latin typeface="Calibri"/>
              </a:rPr>
              <a:t>Clarity and pertinence of the project’s objectives, and the extent to which the proposed work is ambitious, and goes beyond the state of the art.</a:t>
            </a:r>
          </a:p>
          <a:p>
            <a:r>
              <a:rPr lang="en-US" sz="2400" dirty="0">
                <a:solidFill>
                  <a:srgbClr val="000000"/>
                </a:solidFill>
                <a:latin typeface="Calibri"/>
              </a:rPr>
              <a:t>Soundness of the proposed methodology, including the underlying concepts, models, assumptions, interdisciplinary approaches, appropriate consideration of the gender dimension in research and innovation content, and the quality of open science practices, including sharing and management of research outputs and engagement of citizens, civil society and end users where appropriate.</a:t>
            </a:r>
            <a:endParaRPr lang="en-GB" sz="2100" dirty="0">
              <a:latin typeface="Calibri" panose="020F0502020204030204"/>
            </a:endParaRPr>
          </a:p>
          <a:p>
            <a:pPr marL="171450" indent="-171450" defTabSz="685800">
              <a:spcBef>
                <a:spcPts val="750"/>
              </a:spcBef>
              <a:buClr>
                <a:srgbClr val="0070C0"/>
              </a:buClr>
              <a:buFont typeface="Arial" panose="020B0604020202020204" pitchFamily="34" charset="0"/>
              <a:buChar char="•"/>
            </a:pPr>
            <a:endParaRPr lang="fr-BE" sz="2400" dirty="0">
              <a:latin typeface="Calibri" panose="020F0502020204030204"/>
            </a:endParaRPr>
          </a:p>
        </p:txBody>
      </p:sp>
    </p:spTree>
    <p:extLst>
      <p:ext uri="{BB962C8B-B14F-4D97-AF65-F5344CB8AC3E}">
        <p14:creationId xmlns:p14="http://schemas.microsoft.com/office/powerpoint/2010/main" val="1311507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7030A0"/>
                </a:solidFill>
              </a:rPr>
              <a:t>Evaluation criteria</a:t>
            </a:r>
            <a:endParaRPr lang="en-US" b="1" dirty="0">
              <a:solidFill>
                <a:srgbClr val="7030A0"/>
              </a:solidFill>
            </a:endParaRPr>
          </a:p>
        </p:txBody>
      </p:sp>
      <p:sp>
        <p:nvSpPr>
          <p:cNvPr id="5" name="Foliennummernplatzhalter 4"/>
          <p:cNvSpPr>
            <a:spLocks noGrp="1"/>
          </p:cNvSpPr>
          <p:nvPr>
            <p:ph type="sldNum" sz="quarter" idx="4294967295"/>
          </p:nvPr>
        </p:nvSpPr>
        <p:spPr>
          <a:xfrm>
            <a:off x="9448800" y="6465888"/>
            <a:ext cx="2743200" cy="280987"/>
          </a:xfrm>
        </p:spPr>
        <p:txBody>
          <a:bodyPr/>
          <a:lstStyle/>
          <a:p>
            <a:pPr defTabSz="685800"/>
            <a:fld id="{B2B3C944-3F36-F048-BBBB-90325F285E04}" type="slidenum">
              <a:rPr lang="en-US" b="0">
                <a:latin typeface="Calibri" panose="020F0502020204030204"/>
              </a:rPr>
              <a:pPr defTabSz="685800"/>
              <a:t>9</a:t>
            </a:fld>
            <a:endParaRPr lang="en-US" b="0" dirty="0">
              <a:latin typeface="Calibri" panose="020F0502020204030204"/>
            </a:endParaRPr>
          </a:p>
        </p:txBody>
      </p:sp>
      <p:sp>
        <p:nvSpPr>
          <p:cNvPr id="4" name="Fußzeilenplatzhalter 3"/>
          <p:cNvSpPr>
            <a:spLocks noGrp="1"/>
          </p:cNvSpPr>
          <p:nvPr>
            <p:ph type="ftr" sz="quarter" idx="4294967295"/>
          </p:nvPr>
        </p:nvSpPr>
        <p:spPr/>
        <p:txBody>
          <a:bodyPr/>
          <a:lstStyle/>
          <a:p>
            <a:pPr defTabSz="685800"/>
            <a:endParaRPr lang="en-US" b="0" dirty="0">
              <a:solidFill>
                <a:prstClr val="black">
                  <a:tint val="75000"/>
                </a:prstClr>
              </a:solidFill>
              <a:latin typeface="Calibri" panose="020F0502020204030204"/>
            </a:endParaRPr>
          </a:p>
        </p:txBody>
      </p:sp>
      <p:sp>
        <p:nvSpPr>
          <p:cNvPr id="9" name="Content Placeholder 2"/>
          <p:cNvSpPr txBox="1">
            <a:spLocks/>
          </p:cNvSpPr>
          <p:nvPr/>
        </p:nvSpPr>
        <p:spPr>
          <a:xfrm>
            <a:off x="663879" y="1306405"/>
            <a:ext cx="10070926" cy="3265595"/>
          </a:xfrm>
          <a:prstGeom prst="rect">
            <a:avLst/>
          </a:prstGeom>
        </p:spPr>
        <p:style>
          <a:lnRef idx="3">
            <a:schemeClr val="lt1"/>
          </a:lnRef>
          <a:fillRef idx="1">
            <a:schemeClr val="accent1"/>
          </a:fillRef>
          <a:effectRef idx="1">
            <a:schemeClr val="accent1"/>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de-AT" sz="2400" b="1" dirty="0">
                <a:solidFill>
                  <a:srgbClr val="000000"/>
                </a:solidFill>
                <a:latin typeface="Calibri"/>
              </a:rPr>
              <a:t>Impact </a:t>
            </a:r>
            <a:endParaRPr lang="de-AT" sz="2400" dirty="0">
              <a:solidFill>
                <a:srgbClr val="000000"/>
              </a:solidFill>
              <a:latin typeface="Calibri"/>
            </a:endParaRPr>
          </a:p>
          <a:p>
            <a:r>
              <a:rPr lang="en-US" sz="2400" dirty="0">
                <a:solidFill>
                  <a:srgbClr val="000000"/>
                </a:solidFill>
                <a:latin typeface="Calibri"/>
              </a:rPr>
              <a:t>Credibility of the pathways to achieve the expected outcomes and impacts specified in the work </a:t>
            </a:r>
            <a:r>
              <a:rPr lang="en-US" sz="2400" dirty="0" err="1">
                <a:solidFill>
                  <a:srgbClr val="000000"/>
                </a:solidFill>
                <a:latin typeface="Calibri"/>
              </a:rPr>
              <a:t>programme</a:t>
            </a:r>
            <a:r>
              <a:rPr lang="en-US" sz="2400" dirty="0">
                <a:solidFill>
                  <a:srgbClr val="000000"/>
                </a:solidFill>
                <a:latin typeface="Calibri"/>
              </a:rPr>
              <a:t>, and the likely scale and significance of the contributions due to the project.</a:t>
            </a:r>
          </a:p>
          <a:p>
            <a:r>
              <a:rPr lang="en-US" sz="2400" dirty="0">
                <a:solidFill>
                  <a:srgbClr val="000000"/>
                </a:solidFill>
                <a:latin typeface="Calibri"/>
              </a:rPr>
              <a:t>Suitability and quality of the measures to </a:t>
            </a:r>
            <a:r>
              <a:rPr lang="en-US" sz="2400" dirty="0" err="1">
                <a:solidFill>
                  <a:srgbClr val="000000"/>
                </a:solidFill>
                <a:latin typeface="Calibri"/>
              </a:rPr>
              <a:t>maximise</a:t>
            </a:r>
            <a:r>
              <a:rPr lang="en-US" sz="2400" dirty="0">
                <a:solidFill>
                  <a:srgbClr val="000000"/>
                </a:solidFill>
                <a:latin typeface="Calibri"/>
              </a:rPr>
              <a:t> expected outcomes and impacts, as set out in the dissemination and exploitation plan, including communication activities.</a:t>
            </a:r>
            <a:endParaRPr lang="fr-BE" sz="2400" dirty="0">
              <a:latin typeface="Calibri" panose="020F0502020204030204"/>
            </a:endParaRPr>
          </a:p>
        </p:txBody>
      </p:sp>
    </p:spTree>
    <p:extLst>
      <p:ext uri="{BB962C8B-B14F-4D97-AF65-F5344CB8AC3E}">
        <p14:creationId xmlns:p14="http://schemas.microsoft.com/office/powerpoint/2010/main" val="2201682372"/>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2.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169C287-C60A-4EE1-9C74-87C23FB6D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2100</Words>
  <Application>Microsoft Office PowerPoint</Application>
  <PresentationFormat>Widescreen</PresentationFormat>
  <Paragraphs>241</Paragraphs>
  <Slides>36</Slides>
  <Notes>15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36</vt:i4>
      </vt:variant>
    </vt:vector>
  </HeadingPairs>
  <TitlesOfParts>
    <vt:vector size="42" baseType="lpstr">
      <vt:lpstr>Arial</vt:lpstr>
      <vt:lpstr>Calibri</vt:lpstr>
      <vt:lpstr>EC Square Sans Pro</vt:lpstr>
      <vt:lpstr>Symbol</vt:lpstr>
      <vt:lpstr>Wingdings</vt:lpstr>
      <vt:lpstr>Office Theme</vt:lpstr>
      <vt:lpstr>Presentazione standard di PowerPoint</vt:lpstr>
      <vt:lpstr>Session 2: Evaluation Criteria &amp; Proposal application form</vt:lpstr>
      <vt:lpstr>1. Evaluation process, criteria and scores</vt:lpstr>
      <vt:lpstr>Standard evaluation criteria</vt:lpstr>
      <vt:lpstr>Overview of the evaluation process</vt:lpstr>
      <vt:lpstr>Admissibility and eligibility checks</vt:lpstr>
      <vt:lpstr>Evaluation criteria</vt:lpstr>
      <vt:lpstr>Evaluation criteria</vt:lpstr>
      <vt:lpstr>Evaluation criteria</vt:lpstr>
      <vt:lpstr>Evaluation criteria</vt:lpstr>
      <vt:lpstr>What else you need to know about the evaluation process</vt:lpstr>
      <vt:lpstr>Evaluation scores</vt:lpstr>
      <vt:lpstr>Evaluation scores</vt:lpstr>
      <vt:lpstr>Evaluation – new elements in Horizon Europe</vt:lpstr>
      <vt:lpstr>Where to find the full information?</vt:lpstr>
      <vt:lpstr>2. Evaluation Summary Report</vt:lpstr>
      <vt:lpstr>Exercise: Evaluation Summary report H2020 </vt:lpstr>
      <vt:lpstr>Example: Evaluation Summary report </vt:lpstr>
      <vt:lpstr>Example: Evaluation Summary report </vt:lpstr>
      <vt:lpstr>Example: Evaluation Summary report </vt:lpstr>
      <vt:lpstr>Presentazione standard di PowerPoint</vt:lpstr>
      <vt:lpstr>3. Exercise: Proposal application form</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Example: structure of a HORIZON EUROPE - RIA (Research &amp; Innovation Action)</vt:lpstr>
      <vt:lpstr>Presentazione standard di PowerPoint</vt:lpstr>
      <vt:lpstr>Contact us! </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Daniele Gizzi</cp:lastModifiedBy>
  <cp:revision>537</cp:revision>
  <cp:lastPrinted>2021-05-17T07:24:54Z</cp:lastPrinted>
  <dcterms:created xsi:type="dcterms:W3CDTF">2020-12-04T09:35:19Z</dcterms:created>
  <dcterms:modified xsi:type="dcterms:W3CDTF">2024-01-29T10:01:16Z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